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ink/ink8.xml" ContentType="application/inkml+xml"/>
  <Override PartName="/ppt/ink/ink9.xml" ContentType="application/inkml+xml"/>
  <Override PartName="/ppt/notesSlides/notesSlide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6" r:id="rId3"/>
  </p:sldMasterIdLst>
  <p:notesMasterIdLst>
    <p:notesMasterId r:id="rId23"/>
  </p:notesMasterIdLst>
  <p:sldIdLst>
    <p:sldId id="303" r:id="rId4"/>
    <p:sldId id="299" r:id="rId5"/>
    <p:sldId id="336" r:id="rId6"/>
    <p:sldId id="304" r:id="rId7"/>
    <p:sldId id="335" r:id="rId8"/>
    <p:sldId id="305" r:id="rId9"/>
    <p:sldId id="306" r:id="rId10"/>
    <p:sldId id="307" r:id="rId11"/>
    <p:sldId id="308" r:id="rId12"/>
    <p:sldId id="309" r:id="rId13"/>
    <p:sldId id="310" r:id="rId14"/>
    <p:sldId id="311" r:id="rId15"/>
    <p:sldId id="312" r:id="rId16"/>
    <p:sldId id="337" r:id="rId17"/>
    <p:sldId id="314" r:id="rId18"/>
    <p:sldId id="328" r:id="rId19"/>
    <p:sldId id="330" r:id="rId20"/>
    <p:sldId id="329" r:id="rId21"/>
    <p:sldId id="338" r:id="rId22"/>
  </p:sldIdLst>
  <p:sldSz cx="9144000" cy="6858000" type="screen4x3"/>
  <p:notesSz cx="6858000" cy="9144000"/>
  <p:embeddedFontLst>
    <p:embeddedFont>
      <p:font typeface="Aharoni" panose="02010803020104030203" pitchFamily="2" charset="-79"/>
      <p:bold r:id="rId24"/>
    </p:embeddedFont>
    <p:embeddedFont>
      <p:font typeface="Arial Black" panose="020B0A04020102020204" pitchFamily="34" charset="0"/>
      <p:bold r:id="rId25"/>
    </p:embeddedFont>
    <p:embeddedFont>
      <p:font typeface="Bauhaus 93" panose="04030905020B02020C02" pitchFamily="82" charset="0"/>
      <p:regular r:id="rId26"/>
    </p:embeddedFont>
    <p:embeddedFont>
      <p:font typeface="Berlin Sans FB" panose="020E0602020502020306" pitchFamily="34" charset="0"/>
      <p:regular r:id="rId27"/>
      <p:bold r:id="rId28"/>
    </p:embeddedFont>
    <p:embeddedFont>
      <p:font typeface="Berlin Sans FB Demi" panose="020E0802020502020306" pitchFamily="34" charset="0"/>
      <p:bold r:id="rId29"/>
    </p:embeddedFont>
    <p:embeddedFont>
      <p:font typeface="Calibri" panose="020F0502020204030204" pitchFamily="34" charset="0"/>
      <p:regular r:id="rId30"/>
      <p:bold r:id="rId31"/>
      <p:italic r:id="rId32"/>
      <p:boldItalic r:id="rId33"/>
    </p:embeddedFont>
    <p:embeddedFont>
      <p:font typeface="Candara" panose="020E0502030303020204" pitchFamily="34" charset="0"/>
      <p:regular r:id="rId34"/>
      <p:bold r:id="rId35"/>
      <p:italic r:id="rId36"/>
      <p:boldItalic r:id="rId37"/>
    </p:embeddedFont>
    <p:embeddedFont>
      <p:font typeface="Wingdings 2" panose="05020102010507070707" pitchFamily="18" charset="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4DA05-5B32-44C3-AE29-B6A76656DEE6}" v="3" dt="2018-06-30T20:00:32.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97" autoAdjust="0"/>
  </p:normalViewPr>
  <p:slideViewPr>
    <p:cSldViewPr>
      <p:cViewPr varScale="1">
        <p:scale>
          <a:sx n="63" d="100"/>
          <a:sy n="63" d="100"/>
        </p:scale>
        <p:origin x="1958" y="31"/>
      </p:cViewPr>
      <p:guideLst>
        <p:guide orient="horz" pos="2160"/>
        <p:guide pos="2880"/>
      </p:guideLst>
    </p:cSldViewPr>
  </p:slideViewPr>
  <p:notesTextViewPr>
    <p:cViewPr>
      <p:scale>
        <a:sx n="1" d="1"/>
        <a:sy n="1" d="1"/>
      </p:scale>
      <p:origin x="0" y="0"/>
    </p:cViewPr>
  </p:notesTextViewPr>
  <p:sorterViewPr>
    <p:cViewPr>
      <p:scale>
        <a:sx n="70" d="100"/>
        <a:sy n="7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0DBA3E0D-09C0-4382-B3AC-D5D03C814B9B}"/>
    <pc:docChg chg="custSel modSld">
      <pc:chgData name="Steven Wallace" userId="f455ab06884d4394" providerId="LiveId" clId="{0DBA3E0D-09C0-4382-B3AC-D5D03C814B9B}" dt="2018-06-30T20:00:32.891" v="2" actId="478"/>
      <pc:docMkLst>
        <pc:docMk/>
      </pc:docMkLst>
      <pc:sldChg chg="delSp delAnim">
        <pc:chgData name="Steven Wallace" userId="f455ab06884d4394" providerId="LiveId" clId="{0DBA3E0D-09C0-4382-B3AC-D5D03C814B9B}" dt="2018-06-30T20:00:32.891" v="2" actId="478"/>
        <pc:sldMkLst>
          <pc:docMk/>
          <pc:sldMk cId="3913487216" sldId="304"/>
        </pc:sldMkLst>
        <pc:spChg chg="del">
          <ac:chgData name="Steven Wallace" userId="f455ab06884d4394" providerId="LiveId" clId="{0DBA3E0D-09C0-4382-B3AC-D5D03C814B9B}" dt="2018-06-30T20:00:29.968" v="1" actId="478"/>
          <ac:spMkLst>
            <pc:docMk/>
            <pc:sldMk cId="3913487216" sldId="304"/>
            <ac:spMk id="5" creationId="{00000000-0000-0000-0000-000000000000}"/>
          </ac:spMkLst>
        </pc:spChg>
        <pc:spChg chg="del">
          <ac:chgData name="Steven Wallace" userId="f455ab06884d4394" providerId="LiveId" clId="{0DBA3E0D-09C0-4382-B3AC-D5D03C814B9B}" dt="2018-06-30T20:00:32.891" v="2" actId="478"/>
          <ac:spMkLst>
            <pc:docMk/>
            <pc:sldMk cId="3913487216" sldId="304"/>
            <ac:spMk id="6" creationId="{00000000-0000-0000-0000-000000000000}"/>
          </ac:spMkLst>
        </pc:spChg>
        <pc:picChg chg="del">
          <ac:chgData name="Steven Wallace" userId="f455ab06884d4394" providerId="LiveId" clId="{0DBA3E0D-09C0-4382-B3AC-D5D03C814B9B}" dt="2018-06-30T20:00:21.832" v="0" actId="478"/>
          <ac:picMkLst>
            <pc:docMk/>
            <pc:sldMk cId="3913487216" sldId="304"/>
            <ac:picMk id="4"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29.75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0 266,'0'0,"52"0,1 0,0 0,0 0,0 0,53 0,-53 0,-53 0,0 0,53 0,53 0,-53 0,-53 0,52 0,1 0,0 0,53 0,-106 0,53 0,53 0,53 0,-54 0,-105 0,106 0,-106 0,0 0,53 0,-53 0,53 0,-53 0,106 0,-106-53,106 53,-53 0,0 0,0 0,-53 0,52 0,1 0,-53 0,53 0,0 0,-53 0,53 0,0 0,0 0,0 0,0-53,53 53,-53 0,-1 0,1 0,0 0,0 0,53 0,-53 0,0 0,-53 0,106-53,-106 53,53-53,0 53,-53 0,105 0,-105 0,53 0,0-53,-53 53,0 0,53 0,0 0,-53 0,53 0,-53 0,53 0,-53 0,53 0,-53 0,53 0,0 0,0 0,-1 0,-52 0,53 0,-53 0,106 0,-53 53,-53-53,53 0,0 0,-53 0,106 0,-53 0,-53 0,53 0,0 0,-53 0,52 0,1 0,-53 0,53 0,0 0,-53 0,53 0,-53 0,53 0,0 0,-53 0,53 0,-53 0,53 0,0 0,0 0,-53 53,53-53,-1 0,1 0,-53 0,106 53,-53-53,0 0,-53 0,106 0,-53 53,-53-53,106 53,-106-53,0 0,53 0,-53 0,52 0,1 0,-53 0,53 0,0 0,0 0,0 0,0 0,106 0,-106 0,-53 0,53 0,-1 0,1 0,0 0,-53 0,53 0,-53 0,53 0,0 0,-53 0,106 0,-53 0,0 0,53 0,-54 0,54 0,-53 0,0 0,53 0,-53 0,0 0,0 0,-53 0,53 0,0 0,-1 0,1 0,-53 0,53 0,-53 0,53 0,0 0,-53 0,53 0,-53 0,53 0,0 0,-53 0,53 0,0 0,0 0,-53 0,105 0,-52 0,-53 0,53 0,-53 0,0 0,53 0,-53 0,53 0,-53 0,53 0,-53 0,0 0,53 0,-53 0,0 0,53 0,-53 0,53 0,-53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29.75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0 266,'0'0,"52"0,1 0,0 0,0 0,0 0,53 0,-53 0,-53 0,0 0,53 0,53 0,-53 0,-53 0,52 0,1 0,0 0,53 0,-106 0,53 0,53 0,53 0,-54 0,-105 0,106 0,-106 0,0 0,53 0,-53 0,53 0,-53 0,106 0,-106-53,106 53,-53 0,0 0,0 0,-53 0,52 0,1 0,-53 0,53 0,0 0,-53 0,53 0,0 0,0 0,0 0,0-53,53 53,-53 0,-1 0,1 0,0 0,0 0,53 0,-53 0,0 0,-53 0,106-53,-106 53,53-53,0 53,-53 0,105 0,-105 0,53 0,0-53,-53 53,0 0,53 0,0 0,-53 0,53 0,-53 0,53 0,-53 0,53 0,-53 0,53 0,0 0,0 0,-1 0,-52 0,53 0,-53 0,106 0,-53 53,-53-53,53 0,0 0,-53 0,106 0,-53 0,-53 0,53 0,0 0,-53 0,52 0,1 0,-53 0,53 0,0 0,-53 0,53 0,-53 0,53 0,0 0,-53 0,53 0,-53 0,53 0,0 0,0 0,-53 53,53-53,-1 0,1 0,-53 0,106 53,-53-53,0 0,-53 0,106 0,-53 53,-53-53,106 53,-106-53,0 0,53 0,-53 0,52 0,1 0,-53 0,53 0,0 0,0 0,0 0,0 0,106 0,-106 0,-53 0,53 0,-1 0,1 0,0 0,-53 0,53 0,-53 0,53 0,0 0,-53 0,106 0,-53 0,0 0,53 0,-54 0,54 0,-53 0,0 0,53 0,-53 0,0 0,0 0,-53 0,53 0,0 0,-1 0,1 0,-53 0,53 0,-53 0,53 0,0 0,-53 0,53 0,-53 0,53 0,0 0,-53 0,53 0,0 0,0 0,-53 0,105 0,-52 0,-53 0,53 0,-53 0,0 0,53 0,-53 0,53 0,-53 0,53 0,-53 0,0 0,53 0,-53 0,0 0,53 0,-53 0,53 0,-53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42.68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0 246,'53'0,"0"0,-53 0,53 0,52 0,-105 0,106 0,0 0,-53 0,0 0,106 0,-159 0,53 0,-1 0,1 0,0 0,-53 0,53 0,0 0,53 0,-53 0,-53 0,159 0,-159 0,53 0,-1 0,-52 0,106 0,-106 0,53 0,53 0,-53 0,-53 0,53 0,0 0,-53 0,53 0,-53 0,53 0,0 0,-1 0,-52 0,106 0,-106 0,53 0,-53 0,53 0,0 0,-53 0,53 0,0 0,-53 0,106 0,-106 0,0 0,53 0,52 0,-52 0,-53 0,53 0,-53 0,0 0,53 0,-53 0,53-53,0 53,-53 0,53 0,0 0,-53 0,53 0,-53-53,0 53,53 0,0 0,0 0,-1 0,1 0,-53 0,53 0,-53 0,53 0,-53 0,53 0,0 0,0 0,0 0,-53 0,53 0,-53 0,53 0,0 0,0 0,-1 0,-52 0,53 0,-53 0,53 0,0 0,-53 0,53 0,0 0,0 0,-53 0,53 0,53 0,-106 0,53 0,52 0,-52 0,0 0,-53 0,53 0,-53 0,53 0,-53 0,0 0,106 0,-106 0,53 0,-53 0,53 0,-53 0,53 0,0 0,0 0,-53 0,52 0,-52 0,53 0,0 0,0 0,-53 0,53 0,-53 0,106-53,-53 53,-53 0,53 0,-53 0,53 0,0 0,0 0,-1 0,1 0,0 0,106 0,-159 0,53 0,0 0,-53 0,53 0,-53 0,53 0,0 0,-53 0,105 0,-52 0,0 0,0 0,0 0,0 0,-53 0,0 0,53 0,0 0,0 0,0 0,-53 0,53 0,52-53,-105 53,106 0,-53 0,-53 0,53 0,0 0,0 0,0 0,-53 0,106 0,-106 0,53 0,52 0,-52 0,-53 0,53 0,0 0,0 0,0 0,53 0,-106 0,53 0,53 0,-53 0,-1 0,-52 0,106 0,-106 0,53 0,-53 0,53 0,-53 0,53 0,0 0,-53 0,53 0,0 0,0 0,0 0,-53 0,53 0,-1 0,1 0,0 0,0 0,-53 0,53 0,-53 0,53 0,-53 0,0 0,106 0,-106 0,0 0,0 0,53 0,0 0,0 0,0 0,-1 0,1 0,0 0,0 0,0 0,106 0,-106 0,53 0,-53 0,52 0,-52 0,0 0,-53 0,212 0,-159 0,53 0,52 0,-105 0,53 0,-106 0,106 53,-106-53,53 0,0 0,0 0,0 0,-53 0,105 0,-52 0,53 0,-53 0,0 0,0 0,-53 0,0 0,53 0,0 0,53 0,-53 0,-1 0,1 0,-53 0,53 0,53 0,-53 0,0 0,53 0,53 0,-107 0,-52 0,106 53,-53-53,0 0,0 0,106 0,-106 0,0 0,0 0,105 0,-105 0,0 0,0 53,53-53,-106 0,53 0,53 0,-106 53,53-53,-53 0,52 0,-52 0,53 0,0 0,-53 0,53 0,-53 0,53 0,0 0,106 0,-53 0,-1 0,107 0,-106 0,-53-53,106 53,-106 0,-1 0,1 0,106 0,-106 0,0 0,0 0,159 0,-212 0,52 0,1 0,0 0,0 0,53 0,-106 0,53 0,-53 0,53 0,0 0,0 0,-53 0,53 0,0 0,-1 0,1 0,-53 0,106 0,-53 0,-53 0,106 0,-106 0,53 0,-53 0,53 0,0 0,0 0,-53 0,0 0,53 0,-53 0,52 0,-52 0,53 0,-53 0,0 0,53 0,-53 0,0 0,53 0,-53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21:12:23.16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0 132,'0'0,"0"0,0 0,53 0,-53 0,53 0,0 0,-53 0,0 0,53 0,0 0,-53 0,53 0,0 0,-53 0,52 0,1 0,-53 0,0 0,53 0,-53 0,53 0,-53 0,53 0,-53 0,53 0,-53 0,53-53,-53 53,0 0,53 0,0 0,-53 0,53 0,-53 0,53 0,-53 0,0 0,105 0,-105 0,53 0,0 0,0 0,0-53,-53 53,106 0,-106 0,53 0,-53 0,53 0,-53 0,53 0,-53 0,53 0,0 0,-53 0,52 0,-52 0,53 0,0 0,-53 0,0 0,53 0,0 0,-53 0,53 0,-53 0,53 0,-53 0,53 0,0 0,-53 0,53 0,0 0,-53 0,53 53,-1-53,-52 0,53 0,-53 0,106 53,-106-53,0 0,106 53,-106-53,0 0,53 0,0 0,-53 0,53 53,-53-53,53 0,0 0,0 0,-1 0,54 0,-106 0,53 0,-53 0,0 0,53 0,-53 0,0 0,53 0,-53 0,0 0,53 0,-53 0,0 0,53 0,-53 0,0 0,53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42.68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0 246,'53'0,"0"0,-53 0,53 0,52 0,-105 0,106 0,0 0,-53 0,0 0,106 0,-159 0,53 0,-1 0,1 0,0 0,-53 0,53 0,0 0,53 0,-53 0,-53 0,159 0,-159 0,53 0,-1 0,-52 0,106 0,-106 0,53 0,53 0,-53 0,-53 0,53 0,0 0,-53 0,53 0,-53 0,53 0,0 0,-1 0,-52 0,106 0,-106 0,53 0,-53 0,53 0,0 0,-53 0,53 0,0 0,-53 0,106 0,-106 0,0 0,53 0,52 0,-52 0,-53 0,53 0,-53 0,0 0,53 0,-53 0,53-53,0 53,-53 0,53 0,0 0,-53 0,53 0,-53-53,0 53,53 0,0 0,0 0,-1 0,1 0,-53 0,53 0,-53 0,53 0,-53 0,53 0,0 0,0 0,0 0,-53 0,53 0,-53 0,53 0,0 0,0 0,-1 0,-52 0,53 0,-53 0,53 0,0 0,-53 0,53 0,0 0,0 0,-53 0,53 0,53 0,-106 0,53 0,52 0,-52 0,0 0,-53 0,53 0,-53 0,53 0,-53 0,0 0,106 0,-106 0,53 0,-53 0,53 0,-53 0,53 0,0 0,0 0,-53 0,52 0,-52 0,53 0,0 0,0 0,-53 0,53 0,-53 0,106-53,-53 53,-53 0,53 0,-53 0,53 0,0 0,0 0,-1 0,1 0,0 0,106 0,-159 0,53 0,0 0,-53 0,53 0,-53 0,53 0,0 0,-53 0,105 0,-52 0,0 0,0 0,0 0,0 0,-53 0,0 0,53 0,0 0,0 0,0 0,-53 0,53 0,52-53,-105 53,106 0,-53 0,-53 0,53 0,0 0,0 0,0 0,-53 0,106 0,-106 0,53 0,52 0,-52 0,-53 0,53 0,0 0,0 0,0 0,53 0,-106 0,53 0,53 0,-53 0,-1 0,-52 0,106 0,-106 0,53 0,-53 0,53 0,-53 0,53 0,0 0,-53 0,53 0,0 0,0 0,0 0,-53 0,53 0,-1 0,1 0,0 0,0 0,-53 0,53 0,-53 0,53 0,-53 0,0 0,106 0,-106 0,0 0,0 0,53 0,0 0,0 0,0 0,-1 0,1 0,0 0,0 0,0 0,106 0,-106 0,53 0,-53 0,52 0,-52 0,0 0,-53 0,212 0,-159 0,53 0,52 0,-105 0,53 0,-106 0,106 53,-106-53,53 0,0 0,0 0,0 0,-53 0,105 0,-52 0,53 0,-53 0,0 0,0 0,-53 0,0 0,53 0,0 0,53 0,-53 0,-1 0,1 0,-53 0,53 0,53 0,-53 0,0 0,53 0,53 0,-107 0,-52 0,106 53,-53-53,0 0,0 0,106 0,-106 0,0 0,0 0,105 0,-105 0,0 0,0 53,53-53,-106 0,53 0,53 0,-106 53,53-53,-53 0,52 0,-52 0,53 0,0 0,-53 0,53 0,-53 0,53 0,0 0,106 0,-53 0,-1 0,107 0,-106 0,-53-53,106 53,-106 0,-1 0,1 0,106 0,-106 0,0 0,0 0,159 0,-212 0,52 0,1 0,0 0,0 0,53 0,-106 0,53 0,-53 0,53 0,0 0,0 0,-53 0,53 0,0 0,-1 0,1 0,-53 0,106 0,-53 0,-53 0,106 0,-106 0,53 0,-53 0,53 0,0 0,0 0,-53 0,0 0,53 0,-53 0,52 0,-52 0,53 0,-53 0,0 0,53 0,-53 0,0 0,53 0,-53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52:29.19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0 132,'0'0,"0"0,0 0,53 0,-53 0,53 0,0 0,-53 0,0 0,53 0,0 0,-53 0,53 0,0 0,-53 0,52 0,1 0,-53 0,0 0,53 0,-53 0,53 0,-53 0,53 0,-53 0,53 0,-53 0,53-53,-53 53,0 0,53 0,0 0,-53 0,53 0,-53 0,53 0,-53 0,0 0,105 0,-105 0,53 0,0 0,0 0,0-53,-53 53,106 0,-106 0,53 0,-53 0,53 0,-53 0,53 0,-53 0,53 0,0 0,-53 0,52 0,-52 0,53 0,0 0,-53 0,0 0,53 0,0 0,-53 0,53 0,-53 0,53 0,-53 0,53 0,0 0,-53 0,53 0,0 0,-53 0,53 53,-1-53,-52 0,53 0,-53 0,106 53,-106-53,0 0,106 53,-106-53,0 0,53 0,0 0,-53 0,53 53,-53-53,53 0,0 0,0 0,-1 0,54 0,-106 0,53 0,-53 0,0 0,53 0,-53 0,0 0,53 0,-53 0,0 0,53 0,-53 0,0 0,53 0,-53 0,0 0,53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5-02T22:49:20.39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0,'0'0,"0"0,45 0,-45 0,44 0,-44 0,45 0,-45 0,45 0,-1 0,-44 0,89 0,-89 0,0 0,45 0,-1 0,1 0,0 0,-1 0,1 0,-45 0,89 0,-89 0,44 0,1 0,44 0,-89 0,45 0,-1 0,1 0,-1 0,1 0,-1 0,-44 0,45 0,0 0,-45 0,44 0,-44 0,45 0,-1 0,-44 0,45 0,-1 0,1 0,-45 0,44 0,-44 0,45 0,-45 0,45 0,-45 0,44 0,1 0,-45 0,44 0,1 0,-1 0,1 0,-45 0,44 0,-44 0,45 0,-45 0,45 0,-45 0,44 0,-44 0,45 0,-45 0,44 0,1 0,-1 0,-44 0,45 0,0 0,-45 0,44 0,1 0,-45 0,44 0,-44 0,45 0,-45 0,44 0,1 0,-45 0,0 0,44 0,-44 0,0 0,45 0,-45 0,45 0,-45 0,44 0,1 0,-45 0,44 0,-44 0,45 0,-45 0,44 0,-44 0,0 0,45 0,-45 0,45 0,-45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5-02T22:49:26.06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0 111,'0'0,"0"0,0 0,120 0,-120 0,59 0,1 0,119 0,-119 0,0 0,119 0,-59 0,-60 0,119 0,-119 0,-1 0,1 0,60 0,-61 0,1 0,60 0,-61 0,-59 0,60 0,0 0,60 0,-61 0,1 0,0 0,120 0,-60 0,59 0,-119 0,-1 0,1 0,119 0,-179 0,60 0,0 0,179-47,-239 47,120 0,-61 0,-59 0,60 0,0 0,-60 0,60 0,-60-49,59 49,-59 0,60 0,0 0,-60 0,60 0,-1 0,61 0,-60 0,59 0,-119 0,0 0,60 0,-60 0,60 0,-60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5-02T22:49:31.70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1-1,'0'0,"0"0,45 0,0 0,-1 0,-44 0,134 0,-90 0,1 0,44 0,-44 0,-1 0,1 0,-1 0,-44 0,45 0,-45 0,44 0,1 0,-45 0,44 0,-44 0,45 0,0 0,-1 0,1 0,-1 0,45 0,-44 0,0 0,44 0,-89 0,0 0,44 0,1 0,-45 0,44 0,-44 0,45 0,-1 0,-44 0,0 0,45 0,0 0,-45 0,0 0,44 0,-44 0,0 0,45 0,-45 0,0 0,44 0,-44 0,0 0,45 0,-45 0,0 0,44 0,-44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5-02T22:49:35.72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0,'45'0,"44"0,-89 0,89 0,45 0,-45 0,-44 45,88-45,-88 0,-1 0,45 0,-44 0,0 0,-1 0,-44 0,45 0,-1 0,-44 0,45 0,-45 0,0 0,44 0,-44 0,45 0,0 0,-45 0,44 0,1 0,44 0,-45 0,45 0,-44 0,-45 0,45 0,-45 0,44 0,-44 0,45 0,-45 0,44 0,-44 0,45 0,-45 0,0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29.75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0 266,'0'0,"52"0,1 0,0 0,0 0,0 0,53 0,-53 0,-53 0,0 0,53 0,53 0,-53 0,-53 0,52 0,1 0,0 0,53 0,-106 0,53 0,53 0,53 0,-54 0,-105 0,106 0,-106 0,0 0,53 0,-53 0,53 0,-53 0,106 0,-106-53,106 53,-53 0,0 0,0 0,-53 0,52 0,1 0,-53 0,53 0,0 0,-53 0,53 0,0 0,0 0,0 0,0-53,53 53,-53 0,-1 0,1 0,0 0,0 0,53 0,-53 0,0 0,-53 0,106-53,-106 53,53-53,0 53,-53 0,105 0,-105 0,53 0,0-53,-53 53,0 0,53 0,0 0,-53 0,53 0,-53 0,53 0,-53 0,53 0,-53 0,53 0,0 0,0 0,-1 0,-52 0,53 0,-53 0,106 0,-53 53,-53-53,53 0,0 0,-53 0,106 0,-53 0,-53 0,53 0,0 0,-53 0,52 0,1 0,-53 0,53 0,0 0,-53 0,53 0,-53 0,53 0,0 0,-53 0,53 0,-53 0,53 0,0 0,0 0,-53 53,53-53,-1 0,1 0,-53 0,106 53,-53-53,0 0,-53 0,106 0,-53 53,-53-53,106 53,-106-53,0 0,53 0,-53 0,52 0,1 0,-53 0,53 0,0 0,0 0,0 0,0 0,106 0,-106 0,-53 0,53 0,-1 0,1 0,0 0,-53 0,53 0,-53 0,53 0,0 0,-53 0,106 0,-53 0,0 0,53 0,-54 0,54 0,-53 0,0 0,53 0,-53 0,0 0,0 0,-53 0,53 0,0 0,-1 0,1 0,-53 0,53 0,-53 0,53 0,0 0,-53 0,53 0,-53 0,53 0,0 0,-53 0,53 0,0 0,0 0,-53 0,105 0,-52 0,-53 0,53 0,-53 0,0 0,53 0,-53 0,53 0,-53 0,53 0,-53 0,0 0,53 0,-53 0,0 0,53 0,-53 0,53 0,-53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17:44:42.68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0 246,'53'0,"0"0,-53 0,53 0,52 0,-105 0,106 0,0 0,-53 0,0 0,106 0,-159 0,53 0,-1 0,1 0,0 0,-53 0,53 0,0 0,53 0,-53 0,-53 0,159 0,-159 0,53 0,-1 0,-52 0,106 0,-106 0,53 0,53 0,-53 0,-53 0,53 0,0 0,-53 0,53 0,-53 0,53 0,0 0,-1 0,-52 0,106 0,-106 0,53 0,-53 0,53 0,0 0,-53 0,53 0,0 0,-53 0,106 0,-106 0,0 0,53 0,52 0,-52 0,-53 0,53 0,-53 0,0 0,53 0,-53 0,53-53,0 53,-53 0,53 0,0 0,-53 0,53 0,-53-53,0 53,53 0,0 0,0 0,-1 0,1 0,-53 0,53 0,-53 0,53 0,-53 0,53 0,0 0,0 0,0 0,-53 0,53 0,-53 0,53 0,0 0,0 0,-1 0,-52 0,53 0,-53 0,53 0,0 0,-53 0,53 0,0 0,0 0,-53 0,53 0,53 0,-106 0,53 0,52 0,-52 0,0 0,-53 0,53 0,-53 0,53 0,-53 0,0 0,106 0,-106 0,53 0,-53 0,53 0,-53 0,53 0,0 0,0 0,-53 0,52 0,-52 0,53 0,0 0,0 0,-53 0,53 0,-53 0,106-53,-53 53,-53 0,53 0,-53 0,53 0,0 0,0 0,-1 0,1 0,0 0,106 0,-159 0,53 0,0 0,-53 0,53 0,-53 0,53 0,0 0,-53 0,105 0,-52 0,0 0,0 0,0 0,0 0,-53 0,0 0,53 0,0 0,0 0,0 0,-53 0,53 0,52-53,-105 53,106 0,-53 0,-53 0,53 0,0 0,0 0,0 0,-53 0,106 0,-106 0,53 0,52 0,-52 0,-53 0,53 0,0 0,0 0,0 0,53 0,-106 0,53 0,53 0,-53 0,-1 0,-52 0,106 0,-106 0,53 0,-53 0,53 0,-53 0,53 0,0 0,-53 0,53 0,0 0,0 0,0 0,-53 0,53 0,-1 0,1 0,0 0,0 0,-53 0,53 0,-53 0,53 0,-53 0,0 0,106 0,-106 0,0 0,0 0,53 0,0 0,0 0,0 0,-1 0,1 0,0 0,0 0,0 0,106 0,-106 0,53 0,-53 0,52 0,-52 0,0 0,-53 0,212 0,-159 0,53 0,52 0,-105 0,53 0,-106 0,106 53,-106-53,53 0,0 0,0 0,0 0,-53 0,105 0,-52 0,53 0,-53 0,0 0,0 0,-53 0,0 0,53 0,0 0,53 0,-53 0,-1 0,1 0,-53 0,53 0,53 0,-53 0,0 0,53 0,53 0,-107 0,-52 0,106 53,-53-53,0 0,0 0,106 0,-106 0,0 0,0 0,105 0,-105 0,0 0,0 53,53-53,-106 0,53 0,53 0,-106 53,53-53,-53 0,52 0,-52 0,53 0,0 0,-53 0,53 0,-53 0,53 0,0 0,106 0,-53 0,-1 0,107 0,-106 0,-53-53,106 53,-106 0,-1 0,1 0,106 0,-106 0,0 0,0 0,159 0,-212 0,52 0,1 0,0 0,0 0,53 0,-106 0,53 0,-53 0,53 0,0 0,0 0,-53 0,53 0,0 0,-1 0,1 0,-53 0,106 0,-53 0,-53 0,106 0,-106 0,53 0,-53 0,53 0,0 0,0 0,-53 0,0 0,53 0,-53 0,52 0,-52 0,53 0,-53 0,0 0,53 0,-53 0,0 0,53 0,-53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9B563-7636-4F15-A6F1-56964611D7F8}" type="datetimeFigureOut">
              <a:rPr lang="en-US" smtClean="0"/>
              <a:t>6/30/2018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EB6FE-3F83-439E-82A3-08701B319698}" type="slidenum">
              <a:rPr lang="en-US" smtClean="0"/>
              <a:t>‹#›</a:t>
            </a:fld>
            <a:endParaRPr lang="en-US"/>
          </a:p>
        </p:txBody>
      </p:sp>
    </p:spTree>
    <p:extLst>
      <p:ext uri="{BB962C8B-B14F-4D97-AF65-F5344CB8AC3E}">
        <p14:creationId xmlns:p14="http://schemas.microsoft.com/office/powerpoint/2010/main" val="5656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D57086-B40E-4AD0-8807-7B5119FBA70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Header Placeholder 6"/>
          <p:cNvSpPr>
            <a:spLocks noGrp="1"/>
          </p:cNvSpPr>
          <p:nvPr>
            <p:ph type="hdr" sz="quarter" idx="13"/>
          </p:nvPr>
        </p:nvSpPr>
        <p:spPr/>
        <p:txBody>
          <a:bodyPr/>
          <a:lstStyle/>
          <a:p>
            <a:r>
              <a:rPr lang="en-US">
                <a:solidFill>
                  <a:prstClr val="black"/>
                </a:solidFill>
              </a:rPr>
              <a:t>Why I Believe The Bible Is The Word of God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19</a:t>
            </a:fld>
            <a:endParaRPr lang="en-US"/>
          </a:p>
        </p:txBody>
      </p:sp>
    </p:spTree>
    <p:extLst>
      <p:ext uri="{BB962C8B-B14F-4D97-AF65-F5344CB8AC3E}">
        <p14:creationId xmlns:p14="http://schemas.microsoft.com/office/powerpoint/2010/main" val="27163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3255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4</a:t>
            </a:fld>
            <a:endParaRPr lang="en-US"/>
          </a:p>
        </p:txBody>
      </p:sp>
    </p:spTree>
    <p:extLst>
      <p:ext uri="{BB962C8B-B14F-4D97-AF65-F5344CB8AC3E}">
        <p14:creationId xmlns:p14="http://schemas.microsoft.com/office/powerpoint/2010/main" val="183255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12</a:t>
            </a:fld>
            <a:endParaRPr lang="en-US"/>
          </a:p>
        </p:txBody>
      </p:sp>
    </p:spTree>
    <p:extLst>
      <p:ext uri="{BB962C8B-B14F-4D97-AF65-F5344CB8AC3E}">
        <p14:creationId xmlns:p14="http://schemas.microsoft.com/office/powerpoint/2010/main" val="26553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3250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3250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3250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3250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8416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835A99A4-CB10-4550-B375-1E0478E1ACAB}" type="datetimeFigureOut">
              <a:rPr lang="en-US">
                <a:solidFill>
                  <a:srgbClr val="3B3B3B"/>
                </a:solidFill>
              </a:rPr>
              <a:pPr/>
              <a:t>6/30/2018</a:t>
            </a:fld>
            <a:endParaRPr>
              <a:solidFill>
                <a:srgbClr val="3B3B3B"/>
              </a:solidFill>
            </a:endParaRPr>
          </a:p>
        </p:txBody>
      </p:sp>
      <p:sp>
        <p:nvSpPr>
          <p:cNvPr id="9" name="Rectangle 14"/>
          <p:cNvSpPr>
            <a:spLocks noGrp="1"/>
          </p:cNvSpPr>
          <p:nvPr>
            <p:ph type="sldNum" sz="quarter" idx="11"/>
          </p:nvPr>
        </p:nvSpPr>
        <p:spPr/>
        <p:txBody>
          <a:bodyPr/>
          <a:lstStyle>
            <a:lvl1pPr>
              <a:defRPr lang="en-US" smtClean="0"/>
            </a:lvl1pPr>
          </a:lstStyle>
          <a:p>
            <a:fld id="{7CCA4F7E-25DB-4751-957F-1FA3ED9191C4}" type="slidenum">
              <a:rPr>
                <a:solidFill>
                  <a:srgbClr val="3B3B3B"/>
                </a:solidFill>
              </a:rPr>
              <a:pPr/>
              <a:t>‹#›</a:t>
            </a:fld>
            <a:endParaRPr>
              <a:solidFill>
                <a:srgbClr val="3B3B3B"/>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3B3B3B"/>
              </a:solidFill>
            </a:endParaRPr>
          </a:p>
        </p:txBody>
      </p:sp>
    </p:spTree>
    <p:extLst>
      <p:ext uri="{BB962C8B-B14F-4D97-AF65-F5344CB8AC3E}">
        <p14:creationId xmlns:p14="http://schemas.microsoft.com/office/powerpoint/2010/main" val="291210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406911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83316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6/30/2018</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339068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37450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2844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74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27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3534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6560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268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4132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3726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4687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6/30/2018</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812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a:t>Click to edit Master title style</a:t>
            </a:r>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50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41580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492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15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1588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6886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2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594067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2913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08798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9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0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9794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8" name="Rectangle 7"/>
          <p:cNvSpPr>
            <a:spLocks noGrp="1"/>
          </p:cNvSpPr>
          <p:nvPr>
            <p:ph type="ftr" sz="quarter" idx="11"/>
          </p:nvPr>
        </p:nvSpPr>
        <p:spPr/>
        <p:txBody>
          <a:bodyPr/>
          <a:lstStyle/>
          <a:p>
            <a:endParaRPr>
              <a:solidFill>
                <a:srgbClr val="3B3B3B"/>
              </a:solidFill>
            </a:endParaRPr>
          </a:p>
        </p:txBody>
      </p:sp>
      <p:sp>
        <p:nvSpPr>
          <p:cNvPr id="9" name="Rectangle 8"/>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30346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4" name="Rectangle 4"/>
          <p:cNvSpPr>
            <a:spLocks noGrp="1"/>
          </p:cNvSpPr>
          <p:nvPr>
            <p:ph type="ftr" sz="quarter" idx="11"/>
          </p:nvPr>
        </p:nvSpPr>
        <p:spPr/>
        <p:txBody>
          <a:bodyPr/>
          <a:lstStyle/>
          <a:p>
            <a:endParaRPr>
              <a:solidFill>
                <a:srgbClr val="3B3B3B"/>
              </a:solidFill>
            </a:endParaRPr>
          </a:p>
        </p:txBody>
      </p:sp>
      <p:sp>
        <p:nvSpPr>
          <p:cNvPr id="5" name="Rectangle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082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3" name="Rectangle 3"/>
          <p:cNvSpPr>
            <a:spLocks noGrp="1"/>
          </p:cNvSpPr>
          <p:nvPr>
            <p:ph type="ftr" sz="quarter" idx="11"/>
          </p:nvPr>
        </p:nvSpPr>
        <p:spPr/>
        <p:txBody>
          <a:bodyPr/>
          <a:lstStyle/>
          <a:p>
            <a:endParaRPr>
              <a:solidFill>
                <a:srgbClr val="3B3B3B"/>
              </a:solidFill>
            </a:endParaRPr>
          </a:p>
        </p:txBody>
      </p:sp>
      <p:sp>
        <p:nvSpPr>
          <p:cNvPr id="4" name="Rectangle 4"/>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74765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109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6EA0B0"/>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835A99A4-CB10-4550-B375-1E0478E1ACAB}" type="datetimeFigureOut">
              <a:rPr lang="en-US">
                <a:solidFill>
                  <a:srgbClr val="3B3B3B"/>
                </a:solidFill>
              </a:rPr>
              <a:pPr/>
              <a:t>6/30/2018</a:t>
            </a:fld>
            <a:endParaRPr>
              <a:solidFill>
                <a:srgbClr val="3B3B3B"/>
              </a:solidFill>
            </a:endParaRPr>
          </a:p>
        </p:txBody>
      </p:sp>
      <p:sp>
        <p:nvSpPr>
          <p:cNvPr id="6" name="Rectangle 6"/>
          <p:cNvSpPr>
            <a:spLocks noGrp="1"/>
          </p:cNvSpPr>
          <p:nvPr>
            <p:ph type="ftr" sz="quarter" idx="11"/>
          </p:nvPr>
        </p:nvSpPr>
        <p:spPr/>
        <p:txBody>
          <a:bodyPr/>
          <a:lstStyle/>
          <a:p>
            <a:endParaRPr>
              <a:solidFill>
                <a:srgbClr val="3B3B3B"/>
              </a:solidFill>
            </a:endParaRPr>
          </a:p>
        </p:txBody>
      </p:sp>
      <p:sp>
        <p:nvSpPr>
          <p:cNvPr id="7" name="Rectangle 7"/>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05602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835A99A4-CB10-4550-B375-1E0478E1ACAB}" type="datetimeFigureOut">
              <a:rPr lang="en-US">
                <a:solidFill>
                  <a:srgbClr val="3B3B3B"/>
                </a:solidFill>
              </a:rPr>
              <a:pPr/>
              <a:t>6/30/2018</a:t>
            </a:fld>
            <a:endParaRPr>
              <a:solidFill>
                <a:srgbClr val="3B3B3B"/>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3B3B3B"/>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548509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rgbClr val="C00000"/>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6/30/2018</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167281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114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5.xml"/><Relationship Id="rId18" Type="http://schemas.openxmlformats.org/officeDocument/2006/relationships/image" Target="../media/image16.emf"/><Relationship Id="rId3" Type="http://schemas.openxmlformats.org/officeDocument/2006/relationships/image" Target="../media/image8.jpeg"/><Relationship Id="rId7" Type="http://schemas.openxmlformats.org/officeDocument/2006/relationships/customXml" Target="../ink/ink2.xml"/><Relationship Id="rId12" Type="http://schemas.openxmlformats.org/officeDocument/2006/relationships/image" Target="../media/image10.emf"/><Relationship Id="rId17" Type="http://schemas.openxmlformats.org/officeDocument/2006/relationships/customXml" Target="../ink/ink7.xml"/><Relationship Id="rId2" Type="http://schemas.openxmlformats.org/officeDocument/2006/relationships/notesSlide" Target="../notesSlides/notesSlide6.xml"/><Relationship Id="rId16"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4.emf"/><Relationship Id="rId4" Type="http://schemas.openxmlformats.org/officeDocument/2006/relationships/image" Target="../media/image6.wmf"/><Relationship Id="rId9" Type="http://schemas.openxmlformats.org/officeDocument/2006/relationships/customXml" Target="../ink/ink3.xml"/><Relationship Id="rId1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9.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11.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7" name="Picture 3" descr="C:\Users\Steven\AppData\Local\Microsoft\Windows\Temporary Internet Files\Content.IE5\N6KNGY2F\MP900401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46760"/>
            <a:ext cx="6591300" cy="527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You May Know The Bible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dirty="0">
                <a:ln w="18415" cmpd="sng">
                  <a:solidFill>
                    <a:srgbClr val="FFFFFF"/>
                  </a:solidFill>
                  <a:prstDash val="solid"/>
                </a:ln>
                <a:solidFill>
                  <a:srgbClr val="FFFFFF"/>
                </a:solidFill>
                <a:effectLst>
                  <a:outerShdw blurRad="63500" dir="3600000" algn="tl" rotWithShape="0">
                    <a:srgbClr val="000000">
                      <a:alpha val="70000"/>
                    </a:srgbClr>
                  </a:outerShdw>
                </a:effectLst>
              </a:rPr>
              <a:t>is the </a:t>
            </a:r>
            <a:r>
              <a:rP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WORD of GOD</a:t>
            </a:r>
            <a:br>
              <a:rPr sz="3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(part 3</a:t>
            </a:r>
            <a:r>
              <a:rP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237" y="4671741"/>
            <a:ext cx="2409825" cy="2102841"/>
          </a:xfrm>
          <a:prstGeom prst="rect">
            <a:avLst/>
          </a:prstGeom>
          <a:effectLst>
            <a:softEdge rad="635000"/>
          </a:effectLst>
        </p:spPr>
      </p:pic>
      <p:sp>
        <p:nvSpPr>
          <p:cNvPr id="5" name="TextBox 4"/>
          <p:cNvSpPr txBox="1"/>
          <p:nvPr/>
        </p:nvSpPr>
        <p:spPr>
          <a:xfrm>
            <a:off x="1524000" y="5638800"/>
            <a:ext cx="1511952" cy="369332"/>
          </a:xfrm>
          <a:prstGeom prst="rect">
            <a:avLst/>
          </a:prstGeom>
          <a:noFill/>
        </p:spPr>
        <p:txBody>
          <a:bodyPr wrap="none" rtlCol="0">
            <a:spAutoFit/>
          </a:bodyPr>
          <a:lstStyle/>
          <a:p>
            <a:r>
              <a:rPr lang="en-US" dirty="0">
                <a:solidFill>
                  <a:srgbClr val="FFC000"/>
                </a:solidFill>
              </a:rPr>
              <a:t>2 Peter 1:19-21</a:t>
            </a:r>
          </a:p>
        </p:txBody>
      </p:sp>
      <p:sp>
        <p:nvSpPr>
          <p:cNvPr id="6" name="TextBox 5"/>
          <p:cNvSpPr txBox="1"/>
          <p:nvPr/>
        </p:nvSpPr>
        <p:spPr>
          <a:xfrm>
            <a:off x="1333500" y="770287"/>
            <a:ext cx="1814920" cy="461665"/>
          </a:xfrm>
          <a:prstGeom prst="rect">
            <a:avLst/>
          </a:prstGeom>
          <a:noFill/>
        </p:spPr>
        <p:txBody>
          <a:bodyPr wrap="none" rtlCol="0">
            <a:spAutoFit/>
          </a:bodyPr>
          <a:lstStyle/>
          <a:p>
            <a:r>
              <a:rPr lang="en-US" sz="2400" b="1" spc="600" dirty="0">
                <a:solidFill>
                  <a:prstClr val="white"/>
                </a:solidFill>
              </a:rPr>
              <a:t>Reasons</a:t>
            </a:r>
          </a:p>
        </p:txBody>
      </p:sp>
    </p:spTree>
    <p:extLst>
      <p:ext uri="{BB962C8B-B14F-4D97-AF65-F5344CB8AC3E}">
        <p14:creationId xmlns:p14="http://schemas.microsoft.com/office/powerpoint/2010/main" val="1533760570"/>
      </p:ext>
    </p:extLst>
  </p:cSld>
  <p:clrMapOvr>
    <a:overrideClrMapping bg1="dk1" tx1="lt1" bg2="dk2" tx2="lt2" accent1="accent1" accent2="accent2" accent3="accent3" accent4="accent4" accent5="accent5" accent6="accent6" hlink="hlink" folHlink="folHlink"/>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257800"/>
          </a:xfrm>
        </p:spPr>
        <p:txBody>
          <a:bodyPr>
            <a:normAutofit/>
          </a:bodyPr>
          <a:lstStyle/>
          <a:p>
            <a:pPr indent="0">
              <a:buNone/>
            </a:pPr>
            <a:r>
              <a:rPr lang="en-US" sz="3800" b="1" dirty="0">
                <a:latin typeface="Aharoni" panose="02010803020104030203" pitchFamily="2" charset="-79"/>
                <a:cs typeface="Aharoni" panose="02010803020104030203" pitchFamily="2" charset="-79"/>
              </a:rPr>
              <a:t>Universal Flood </a:t>
            </a:r>
            <a:r>
              <a:rPr lang="en-US" sz="3800" dirty="0">
                <a:latin typeface="Aharoni" panose="02010803020104030203" pitchFamily="2" charset="-79"/>
                <a:cs typeface="Aharoni" panose="02010803020104030203" pitchFamily="2" charset="-79"/>
              </a:rPr>
              <a:t>(Gen. 6-8)</a:t>
            </a:r>
          </a:p>
          <a:p>
            <a:pPr marL="1072134" lvl="1" indent="-514350">
              <a:buClr>
                <a:srgbClr val="C00000"/>
              </a:buClr>
              <a:buFont typeface="Wingdings" panose="05000000000000000000" pitchFamily="2" charset="2"/>
              <a:buChar char="ü"/>
            </a:pPr>
            <a:r>
              <a:rPr lang="en-US" sz="3200" dirty="0"/>
              <a:t>Flood stories found in all parts of the world point to a flood that destroyed the whole world</a:t>
            </a:r>
          </a:p>
          <a:p>
            <a:pPr marL="1072134" lvl="1" indent="-514350">
              <a:buClr>
                <a:srgbClr val="C00000"/>
              </a:buClr>
              <a:buFont typeface="Wingdings" panose="05000000000000000000" pitchFamily="2" charset="2"/>
              <a:buChar char="ü"/>
            </a:pPr>
            <a:r>
              <a:rPr lang="en-US" sz="3200" dirty="0"/>
              <a:t>Handed down from generation to generation</a:t>
            </a:r>
          </a:p>
          <a:p>
            <a:pPr marL="1072134" lvl="1" indent="-514350">
              <a:buClr>
                <a:srgbClr val="C00000"/>
              </a:buClr>
              <a:buFont typeface="Wingdings" panose="05000000000000000000" pitchFamily="2" charset="2"/>
              <a:buChar char="ü"/>
            </a:pPr>
            <a:r>
              <a:rPr lang="en-US" sz="3200" dirty="0"/>
              <a:t>legendary material added subsequently</a:t>
            </a:r>
          </a:p>
          <a:p>
            <a:pPr marL="1072134" lvl="1" indent="-514350">
              <a:buClr>
                <a:srgbClr val="C00000"/>
              </a:buClr>
              <a:buFont typeface="Wingdings" panose="05000000000000000000" pitchFamily="2" charset="2"/>
              <a:buChar char="ü"/>
            </a:pPr>
            <a:r>
              <a:rPr lang="en-US" sz="3200" dirty="0"/>
              <a:t>A common point of origin</a:t>
            </a:r>
          </a:p>
          <a:p>
            <a:pPr marL="1072134" lvl="1" indent="-514350">
              <a:buClr>
                <a:srgbClr val="C00000"/>
              </a:buClr>
              <a:buFont typeface="Wingdings" panose="05000000000000000000" pitchFamily="2" charset="2"/>
              <a:buChar char="ü"/>
            </a:pPr>
            <a:r>
              <a:rPr lang="en-US" sz="3200" dirty="0"/>
              <a:t>Bible contains the true original</a:t>
            </a:r>
          </a:p>
        </p:txBody>
      </p:sp>
      <p:sp>
        <p:nvSpPr>
          <p:cNvPr id="7" name="Title 1"/>
          <p:cNvSpPr>
            <a:spLocks noGrp="1"/>
          </p:cNvSpPr>
          <p:nvPr>
            <p:ph type="title"/>
          </p:nvPr>
        </p:nvSpPr>
        <p:spPr/>
        <p:txBody>
          <a:bodyPr>
            <a:normAutofit fontScale="90000"/>
          </a:bodyPr>
          <a:lstStyle/>
          <a:p>
            <a:r>
              <a:rPr lang="en-US" dirty="0">
                <a:solidFill>
                  <a:schemeClr val="bg1"/>
                </a:solidFill>
              </a:rPr>
              <a:t>3.</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Historical </a:t>
            </a:r>
            <a:r>
              <a:rPr lang="en-US" dirty="0">
                <a:solidFill>
                  <a:srgbClr val="C00000"/>
                </a:solidFill>
              </a:rPr>
              <a:t>Accuracy</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Of The Bible</a:t>
            </a:r>
            <a:endParaRPr lang="en-US" dirty="0"/>
          </a:p>
        </p:txBody>
      </p:sp>
    </p:spTree>
    <p:extLst>
      <p:ext uri="{BB962C8B-B14F-4D97-AF65-F5344CB8AC3E}">
        <p14:creationId xmlns:p14="http://schemas.microsoft.com/office/powerpoint/2010/main" val="240549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500"/>
                                        <p:tgtEl>
                                          <p:spTgt spid="3">
                                            <p:txEl>
                                              <p:pRg st="1" end="1"/>
                                            </p:txEl>
                                          </p:spTgt>
                                        </p:tgtEl>
                                      </p:cBhvr>
                                    </p:animEffect>
                                  </p:childTnLst>
                                </p:cTn>
                              </p:par>
                            </p:childTnLst>
                          </p:cTn>
                        </p:par>
                        <p:par>
                          <p:cTn id="10" fill="hold">
                            <p:stCondLst>
                              <p:cond delay="1500"/>
                            </p:stCondLst>
                            <p:childTnLst>
                              <p:par>
                                <p:cTn id="11" presetID="55"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500"/>
                                        <p:tgtEl>
                                          <p:spTgt spid="3">
                                            <p:txEl>
                                              <p:pRg st="2" end="2"/>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500"/>
                                        <p:tgtEl>
                                          <p:spTgt spid="3">
                                            <p:txEl>
                                              <p:pRg st="3" end="3"/>
                                            </p:txEl>
                                          </p:spTgt>
                                        </p:tgtEl>
                                      </p:cBhvr>
                                    </p:animEffect>
                                  </p:childTnLst>
                                </p:cTn>
                              </p:par>
                            </p:childTnLst>
                          </p:cTn>
                        </p:par>
                        <p:par>
                          <p:cTn id="22" fill="hold">
                            <p:stCondLst>
                              <p:cond delay="4500"/>
                            </p:stCondLst>
                            <p:childTnLst>
                              <p:par>
                                <p:cTn id="23" presetID="55"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500"/>
                                        <p:tgtEl>
                                          <p:spTgt spid="3">
                                            <p:txEl>
                                              <p:pRg st="4" end="4"/>
                                            </p:txEl>
                                          </p:spTgt>
                                        </p:tgtEl>
                                      </p:cBhvr>
                                    </p:animEffect>
                                  </p:childTnLst>
                                </p:cTn>
                              </p:par>
                            </p:childTnLst>
                          </p:cTn>
                        </p:par>
                        <p:par>
                          <p:cTn id="28" fill="hold">
                            <p:stCondLst>
                              <p:cond delay="6000"/>
                            </p:stCondLst>
                            <p:childTnLst>
                              <p:par>
                                <p:cTn id="29" presetID="55"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pic>
        <p:nvPicPr>
          <p:cNvPr id="1026" name="Picture 2" descr="C:\Users\Steven\AppData\Local\Microsoft\Windows\Temporary Internet Files\Content.IE5\O074T4OZ\MC9000831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5400"/>
            <a:ext cx="2590800" cy="2422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1295400"/>
            <a:ext cx="4060371" cy="5355312"/>
          </a:xfrm>
          <a:prstGeom prst="rect">
            <a:avLst/>
          </a:prstGeom>
          <a:noFill/>
        </p:spPr>
        <p:txBody>
          <a:bodyPr wrap="square" rtlCol="0">
            <a:spAutoFit/>
          </a:bodyPr>
          <a:lstStyle/>
          <a:p>
            <a:r>
              <a:rPr lang="en-US" sz="3200" dirty="0">
                <a:solidFill>
                  <a:prstClr val="black"/>
                </a:solidFill>
              </a:rPr>
              <a:t>“Relatively recently, water blasted out from an underground aquifer on Mars, carving out deep flood channels in the surface that were later buried by lava flows…” </a:t>
            </a:r>
            <a:r>
              <a:rPr lang="en-US" spc="-150" dirty="0">
                <a:solidFill>
                  <a:prstClr val="black"/>
                </a:solidFill>
              </a:rPr>
              <a:t>(http://news.discovery.com/space/mars-underground-3d-observation-ancient-valley-130307.htm)</a:t>
            </a:r>
          </a:p>
        </p:txBody>
      </p:sp>
      <p:sp>
        <p:nvSpPr>
          <p:cNvPr id="3" name="Content Placeholder 2"/>
          <p:cNvSpPr>
            <a:spLocks noGrp="1"/>
          </p:cNvSpPr>
          <p:nvPr>
            <p:ph idx="1"/>
          </p:nvPr>
        </p:nvSpPr>
        <p:spPr>
          <a:xfrm>
            <a:off x="342900" y="3973056"/>
            <a:ext cx="4152900" cy="2883389"/>
          </a:xfrm>
          <a:ln>
            <a:solidFill>
              <a:schemeClr val="accent2"/>
            </a:solidFill>
          </a:ln>
        </p:spPr>
        <p:style>
          <a:lnRef idx="3">
            <a:schemeClr val="lt1"/>
          </a:lnRef>
          <a:fillRef idx="1">
            <a:schemeClr val="dk1"/>
          </a:fillRef>
          <a:effectRef idx="1">
            <a:schemeClr val="dk1"/>
          </a:effectRef>
          <a:fontRef idx="minor">
            <a:schemeClr val="lt1"/>
          </a:fontRef>
        </p:style>
        <p:txBody>
          <a:bodyPr>
            <a:noAutofit/>
          </a:bodyPr>
          <a:lstStyle/>
          <a:p>
            <a:pPr>
              <a:buFont typeface="Wingdings" panose="05000000000000000000" pitchFamily="2" charset="2"/>
              <a:buChar char="Ø"/>
            </a:pPr>
            <a:r>
              <a:rPr lang="en-US" sz="3000" spc="-60" dirty="0"/>
              <a:t>Belief in a cataclysmic flood on Mars in the past</a:t>
            </a:r>
          </a:p>
          <a:p>
            <a:pPr>
              <a:buFont typeface="Wingdings" panose="05000000000000000000" pitchFamily="2" charset="2"/>
              <a:buChar char="Ø"/>
            </a:pPr>
            <a:r>
              <a:rPr lang="en-US" sz="3000" spc="-60" dirty="0"/>
              <a:t>Based on interpretation of radar imaging</a:t>
            </a:r>
          </a:p>
          <a:p>
            <a:pPr>
              <a:buFont typeface="Wingdings" panose="05000000000000000000" pitchFamily="2" charset="2"/>
              <a:buChar char="Ø"/>
            </a:pPr>
            <a:r>
              <a:rPr lang="en-US" sz="3000" spc="-60" dirty="0"/>
              <a:t>Presently no liquid water on Mars</a:t>
            </a:r>
          </a:p>
        </p:txBody>
      </p:sp>
      <p:sp>
        <p:nvSpPr>
          <p:cNvPr id="8" name="TextBox 7"/>
          <p:cNvSpPr txBox="1"/>
          <p:nvPr/>
        </p:nvSpPr>
        <p:spPr>
          <a:xfrm>
            <a:off x="613493" y="2343090"/>
            <a:ext cx="2331087" cy="400110"/>
          </a:xfrm>
          <a:prstGeom prst="wedgeRectCallout">
            <a:avLst>
              <a:gd name="adj1" fmla="val -42028"/>
              <a:gd name="adj2" fmla="val 143343"/>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a:solidFill>
                  <a:prstClr val="white"/>
                </a:solidFill>
              </a:rPr>
              <a:t>Evidence For Flood!</a:t>
            </a:r>
          </a:p>
        </p:txBody>
      </p:sp>
    </p:spTree>
    <p:extLst>
      <p:ext uri="{BB962C8B-B14F-4D97-AF65-F5344CB8AC3E}">
        <p14:creationId xmlns:p14="http://schemas.microsoft.com/office/powerpoint/2010/main" val="67333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C:\Users\Steven\AppData\Local\Microsoft\Windows\Temporary Internet Files\Content.IE5\1ZM7S2X0\MC900432569[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866900" y="1154668"/>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1334155"/>
            <a:ext cx="8382000" cy="5078313"/>
          </a:xfrm>
          <a:prstGeom prst="rect">
            <a:avLst/>
          </a:prstGeom>
          <a:solidFill>
            <a:schemeClr val="bg1">
              <a:lumMod val="95000"/>
              <a:alpha val="55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000" b="1" dirty="0">
                <a:solidFill>
                  <a:prstClr val="black"/>
                </a:solidFill>
              </a:rPr>
              <a:t>Yet regarding the Earth, </a:t>
            </a:r>
            <a:r>
              <a:rPr lang="en-US" sz="3000" dirty="0">
                <a:solidFill>
                  <a:prstClr val="black"/>
                </a:solidFill>
              </a:rPr>
              <a:t>“For nearly two centuries there has been overwhelming geological evidence that a global flood, as depicted in the story of Noah in the biblical book of Genesis, could not have happened. Not only is there not enough water in the Earth system to account for water levels above the highest mountaintop, but uniformly rising levels would not allow the water to have the erosive capabilities attributed to Noah's Flood…” </a:t>
            </a:r>
            <a:r>
              <a:rPr lang="en-US" sz="2400" spc="-110" dirty="0">
                <a:solidFill>
                  <a:prstClr val="black"/>
                </a:solidFill>
              </a:rPr>
              <a:t>(http://www.sciencedaily.com/releases/2012/08/120814135153.htm</a:t>
            </a:r>
            <a:r>
              <a:rPr lang="en-US" sz="2400" spc="-150" dirty="0">
                <a:solidFill>
                  <a:prstClr val="black"/>
                </a:solidFill>
              </a:rPr>
              <a:t>)</a:t>
            </a:r>
          </a:p>
        </p:txBody>
      </p:sp>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cxnSp>
        <p:nvCxnSpPr>
          <p:cNvPr id="4" name="Straight Connector 3"/>
          <p:cNvCxnSpPr/>
          <p:nvPr/>
        </p:nvCxnSpPr>
        <p:spPr>
          <a:xfrm>
            <a:off x="2971800" y="3657600"/>
            <a:ext cx="45720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381000" y="4114800"/>
            <a:ext cx="4114800" cy="0"/>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5028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pic>
        <p:nvPicPr>
          <p:cNvPr id="1027" name="Picture 3" descr="C:\Users\Steven\AppData\Local\Microsoft\Windows\Temporary Internet Files\Content.IE5\M2NI59VE\MP900430849[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1600"/>
            <a:ext cx="2949538" cy="2163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24822" y="3223022"/>
            <a:ext cx="1232534" cy="515779"/>
          </a:xfrm>
          <a:prstGeom prst="roundRect">
            <a:avLst>
              <a:gd name="adj" fmla="val 49548"/>
            </a:avLst>
          </a:prstGeom>
          <a:solidFill>
            <a:schemeClr val="accent2"/>
          </a:solidFill>
          <a:ln w="38100">
            <a:solidFill>
              <a:schemeClr val="accent1"/>
            </a:solidFill>
          </a:ln>
        </p:spPr>
        <p:txBody>
          <a:bodyPr wrap="none" tIns="0" bIns="0" rtlCol="0">
            <a:spAutoFit/>
          </a:bodyPr>
          <a:lstStyle/>
          <a:p>
            <a:r>
              <a:rPr lang="en-US" sz="2400" b="1" dirty="0">
                <a:solidFill>
                  <a:prstClr val="black"/>
                </a:solidFill>
              </a:rPr>
              <a:t>EARTH</a:t>
            </a:r>
            <a:endParaRPr lang="en-US" b="1" dirty="0">
              <a:solidFill>
                <a:prstClr val="black"/>
              </a:solidFill>
            </a:endParaRPr>
          </a:p>
        </p:txBody>
      </p:sp>
      <p:sp>
        <p:nvSpPr>
          <p:cNvPr id="8" name="Content Placeholder 2"/>
          <p:cNvSpPr txBox="1">
            <a:spLocks/>
          </p:cNvSpPr>
          <p:nvPr/>
        </p:nvSpPr>
        <p:spPr>
          <a:xfrm>
            <a:off x="381000" y="4038600"/>
            <a:ext cx="8377670" cy="2438400"/>
          </a:xfrm>
          <a:prstGeom prst="rect">
            <a:avLst/>
          </a:prstGeom>
        </p:spPr>
        <p:style>
          <a:lnRef idx="2">
            <a:schemeClr val="accent2"/>
          </a:lnRef>
          <a:fillRef idx="1">
            <a:schemeClr val="lt1"/>
          </a:fillRef>
          <a:effectRef idx="0">
            <a:schemeClr val="accent2"/>
          </a:effectRef>
          <a:fontRef idx="minor">
            <a:schemeClr val="dk1"/>
          </a:fontRef>
        </p:style>
        <p:txBody>
          <a:bodyPr lIns="45720" rIns="45720">
            <a:noAutofit/>
          </a:bodyPr>
          <a:lst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rgbClr val="C00000"/>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rgbClr val="C00000"/>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a:buClr>
                <a:srgbClr val="6EA0B0"/>
              </a:buClr>
              <a:buFont typeface="Wingdings" panose="05000000000000000000" pitchFamily="2" charset="2"/>
              <a:buChar char="Ø"/>
            </a:pPr>
            <a:r>
              <a:rPr lang="en-US" sz="3600" kern="0" spc="-60" dirty="0">
                <a:solidFill>
                  <a:prstClr val="black"/>
                </a:solidFill>
              </a:rPr>
              <a:t>Despite 71% of Earth’s surface is water</a:t>
            </a:r>
          </a:p>
          <a:p>
            <a:pPr>
              <a:buClr>
                <a:srgbClr val="6EA0B0"/>
              </a:buClr>
              <a:buFont typeface="Wingdings" panose="05000000000000000000" pitchFamily="2" charset="2"/>
              <a:buChar char="Ø"/>
            </a:pPr>
            <a:r>
              <a:rPr lang="en-US" sz="3600" kern="0" spc="-60" dirty="0">
                <a:solidFill>
                  <a:prstClr val="black"/>
                </a:solidFill>
              </a:rPr>
              <a:t>Despite marine fossils on mountain tops</a:t>
            </a:r>
          </a:p>
          <a:p>
            <a:pPr>
              <a:buClr>
                <a:srgbClr val="6EA0B0"/>
              </a:buClr>
              <a:buFont typeface="Wingdings" panose="05000000000000000000" pitchFamily="2" charset="2"/>
              <a:buChar char="Ø"/>
            </a:pPr>
            <a:r>
              <a:rPr lang="en-US" sz="3600" kern="0" spc="-60" dirty="0">
                <a:solidFill>
                  <a:prstClr val="black"/>
                </a:solidFill>
              </a:rPr>
              <a:t>Despite written testimony</a:t>
            </a:r>
          </a:p>
          <a:p>
            <a:pPr>
              <a:buClr>
                <a:srgbClr val="6EA0B0"/>
              </a:buClr>
              <a:buFont typeface="Wingdings" panose="05000000000000000000" pitchFamily="2" charset="2"/>
              <a:buChar char="Ø"/>
            </a:pPr>
            <a:r>
              <a:rPr lang="en-US" sz="3600" kern="0" spc="-60" dirty="0">
                <a:solidFill>
                  <a:prstClr val="black"/>
                </a:solidFill>
              </a:rPr>
              <a:t>Despite biblical testimony</a:t>
            </a:r>
          </a:p>
        </p:txBody>
      </p:sp>
      <p:pic>
        <p:nvPicPr>
          <p:cNvPr id="7" name="Picture 2" descr="C:\Users\Steven\AppData\Local\Microsoft\Windows\Temporary Internet Files\Content.IE5\O074T4OZ\MC9000831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37" y="1295400"/>
            <a:ext cx="2590800" cy="2422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4437" y="1981200"/>
            <a:ext cx="2488163" cy="1077218"/>
          </a:xfrm>
          <a:prstGeom prst="rect">
            <a:avLst/>
          </a:prstGeom>
          <a:noFill/>
        </p:spPr>
        <p:txBody>
          <a:bodyPr wrap="square" rtlCol="0">
            <a:spAutoFit/>
          </a:bodyPr>
          <a:lstStyle/>
          <a:p>
            <a:pPr algn="ctr"/>
            <a:r>
              <a:rPr lang="en-US" sz="3200" dirty="0">
                <a:solidFill>
                  <a:prstClr val="black"/>
                </a:solidFill>
              </a:rPr>
              <a:t>Why The Difference?</a:t>
            </a:r>
          </a:p>
        </p:txBody>
      </p:sp>
      <p:sp>
        <p:nvSpPr>
          <p:cNvPr id="6" name="TextBox 5"/>
          <p:cNvSpPr txBox="1"/>
          <p:nvPr/>
        </p:nvSpPr>
        <p:spPr>
          <a:xfrm>
            <a:off x="552061" y="2145268"/>
            <a:ext cx="2456313" cy="707886"/>
          </a:xfrm>
          <a:prstGeom prst="wedgeRectCallout">
            <a:avLst>
              <a:gd name="adj1" fmla="val -42028"/>
              <a:gd name="adj2" fmla="val 143343"/>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a:solidFill>
                  <a:prstClr val="white"/>
                </a:solidFill>
              </a:rPr>
              <a:t>No Liquid Water, But</a:t>
            </a:r>
          </a:p>
          <a:p>
            <a:r>
              <a:rPr lang="en-US" sz="2000" b="1" dirty="0">
                <a:solidFill>
                  <a:prstClr val="white"/>
                </a:solidFill>
              </a:rPr>
              <a:t>Evidence For Flood!</a:t>
            </a:r>
          </a:p>
        </p:txBody>
      </p:sp>
      <p:sp>
        <p:nvSpPr>
          <p:cNvPr id="10" name="TextBox 9"/>
          <p:cNvSpPr txBox="1"/>
          <p:nvPr/>
        </p:nvSpPr>
        <p:spPr>
          <a:xfrm>
            <a:off x="5657461" y="2133600"/>
            <a:ext cx="2909066" cy="707886"/>
          </a:xfrm>
          <a:prstGeom prst="wedgeRectCallout">
            <a:avLst>
              <a:gd name="adj1" fmla="val 46031"/>
              <a:gd name="adj2" fmla="val 138679"/>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a:solidFill>
                  <a:prstClr val="white"/>
                </a:solidFill>
              </a:rPr>
              <a:t>Lots Of Liquid water, But</a:t>
            </a:r>
          </a:p>
          <a:p>
            <a:r>
              <a:rPr lang="en-US" sz="2000" b="1" dirty="0">
                <a:solidFill>
                  <a:prstClr val="white"/>
                </a:solidFill>
              </a:rPr>
              <a:t>No Evidence For Flood!</a:t>
            </a:r>
          </a:p>
        </p:txBody>
      </p:sp>
    </p:spTree>
    <p:extLst>
      <p:ext uri="{BB962C8B-B14F-4D97-AF65-F5344CB8AC3E}">
        <p14:creationId xmlns:p14="http://schemas.microsoft.com/office/powerpoint/2010/main" val="2918113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219200"/>
            <a:ext cx="7772400" cy="4579035"/>
          </a:xfrm>
        </p:spPr>
        <p:txBody>
          <a:bodyPr>
            <a:normAutofit/>
          </a:bodyPr>
          <a:lstStyle/>
          <a:p>
            <a:r>
              <a:rPr lang="en-US" dirty="0"/>
              <a:t>A Prophecy of </a:t>
            </a:r>
            <a:r>
              <a:rPr lang="en-US" sz="10700" cap="all" spc="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WHAT</a:t>
            </a:r>
            <a:br>
              <a:rPr lang="en-US" sz="8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dirty="0"/>
              <a:t>Unbelievers Would Affirm</a:t>
            </a:r>
          </a:p>
        </p:txBody>
      </p:sp>
    </p:spTree>
    <p:extLst>
      <p:ext uri="{BB962C8B-B14F-4D97-AF65-F5344CB8AC3E}">
        <p14:creationId xmlns:p14="http://schemas.microsoft.com/office/powerpoint/2010/main" val="1045772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pic>
        <p:nvPicPr>
          <p:cNvPr id="1027" name="Picture 3" descr="C:\Users\Steven\AppData\Local\Microsoft\Windows\Temporary Internet Files\Content.IE5\M2NI59VE\MP900430849[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1600"/>
            <a:ext cx="2949538" cy="2163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24822" y="3223022"/>
            <a:ext cx="1232534" cy="515779"/>
          </a:xfrm>
          <a:prstGeom prst="roundRect">
            <a:avLst>
              <a:gd name="adj" fmla="val 49548"/>
            </a:avLst>
          </a:prstGeom>
          <a:solidFill>
            <a:schemeClr val="accent2"/>
          </a:solidFill>
          <a:ln w="38100">
            <a:solidFill>
              <a:schemeClr val="accent1"/>
            </a:solidFill>
          </a:ln>
        </p:spPr>
        <p:txBody>
          <a:bodyPr wrap="none" tIns="0" bIns="0" rtlCol="0">
            <a:spAutoFit/>
          </a:bodyPr>
          <a:lstStyle/>
          <a:p>
            <a:r>
              <a:rPr lang="en-US" sz="2400" b="1" dirty="0">
                <a:solidFill>
                  <a:prstClr val="black"/>
                </a:solidFill>
              </a:rPr>
              <a:t>EARTH</a:t>
            </a:r>
            <a:endParaRPr lang="en-US" b="1" dirty="0">
              <a:solidFill>
                <a:prstClr val="black"/>
              </a:solidFill>
            </a:endParaRPr>
          </a:p>
        </p:txBody>
      </p:sp>
      <p:sp>
        <p:nvSpPr>
          <p:cNvPr id="8" name="Content Placeholder 2"/>
          <p:cNvSpPr txBox="1">
            <a:spLocks/>
          </p:cNvSpPr>
          <p:nvPr/>
        </p:nvSpPr>
        <p:spPr>
          <a:xfrm>
            <a:off x="381000" y="4038600"/>
            <a:ext cx="8377670" cy="2438400"/>
          </a:xfrm>
          <a:prstGeom prst="rect">
            <a:avLst/>
          </a:prstGeom>
        </p:spPr>
        <p:style>
          <a:lnRef idx="2">
            <a:schemeClr val="accent2"/>
          </a:lnRef>
          <a:fillRef idx="1">
            <a:schemeClr val="lt1"/>
          </a:fillRef>
          <a:effectRef idx="0">
            <a:schemeClr val="accent2"/>
          </a:effectRef>
          <a:fontRef idx="minor">
            <a:schemeClr val="dk1"/>
          </a:fontRef>
        </p:style>
        <p:txBody>
          <a:bodyPr lIns="45720" rIns="45720">
            <a:normAutofit fontScale="92500"/>
          </a:bodyPr>
          <a:lst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rgbClr val="C00000"/>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rgbClr val="C00000"/>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indent="0">
              <a:buClr>
                <a:srgbClr val="6EA0B0"/>
              </a:buClr>
              <a:buFont typeface="Wingdings 2" pitchFamily="18" charset="2"/>
              <a:buNone/>
            </a:pPr>
            <a:r>
              <a:rPr lang="en-US" sz="3200" kern="0" spc="-60" baseline="30000" dirty="0">
                <a:solidFill>
                  <a:prstClr val="black"/>
                </a:solidFill>
              </a:rPr>
              <a:t>3  </a:t>
            </a:r>
            <a:r>
              <a:rPr lang="en-US" sz="3200" kern="0" spc="-60" dirty="0">
                <a:solidFill>
                  <a:prstClr val="black"/>
                </a:solidFill>
              </a:rPr>
              <a:t>knowing this first: that scoffers will come in the last days, walking according to their own lusts,</a:t>
            </a:r>
          </a:p>
          <a:p>
            <a:pPr indent="0">
              <a:buClr>
                <a:srgbClr val="6EA0B0"/>
              </a:buClr>
              <a:buFont typeface="Wingdings 2" pitchFamily="18" charset="2"/>
              <a:buNone/>
            </a:pPr>
            <a:r>
              <a:rPr lang="en-US" sz="3200" kern="0" spc="-60" baseline="30000" dirty="0">
                <a:solidFill>
                  <a:prstClr val="black"/>
                </a:solidFill>
              </a:rPr>
              <a:t>4  </a:t>
            </a:r>
            <a:r>
              <a:rPr lang="en-US" sz="3200" kern="0" spc="-60" dirty="0">
                <a:solidFill>
                  <a:prstClr val="black"/>
                </a:solidFill>
              </a:rPr>
              <a:t>and saying, "Where is the promise of His coming? For since the fathers fell asleep, all things continue as they were from the beginning of creation."</a:t>
            </a:r>
          </a:p>
        </p:txBody>
      </p:sp>
      <p:pic>
        <p:nvPicPr>
          <p:cNvPr id="7" name="Picture 2" descr="C:\Users\Steven\AppData\Local\Microsoft\Windows\Temporary Internet Files\Content.IE5\O074T4OZ\MC9000831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37" y="1295400"/>
            <a:ext cx="2590800" cy="2422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4437" y="1981200"/>
            <a:ext cx="2488163" cy="1077218"/>
          </a:xfrm>
          <a:prstGeom prst="rect">
            <a:avLst/>
          </a:prstGeom>
          <a:noFill/>
        </p:spPr>
        <p:txBody>
          <a:bodyPr wrap="square" rtlCol="0">
            <a:spAutoFit/>
          </a:bodyPr>
          <a:lstStyle/>
          <a:p>
            <a:pPr algn="ctr"/>
            <a:r>
              <a:rPr lang="en-US" sz="3200" dirty="0">
                <a:solidFill>
                  <a:prstClr val="black"/>
                </a:solidFill>
              </a:rPr>
              <a:t>Why The Difference?</a:t>
            </a:r>
          </a:p>
        </p:txBody>
      </p:sp>
      <p:sp>
        <p:nvSpPr>
          <p:cNvPr id="6" name="TextBox 5"/>
          <p:cNvSpPr txBox="1"/>
          <p:nvPr/>
        </p:nvSpPr>
        <p:spPr>
          <a:xfrm>
            <a:off x="552061" y="2145268"/>
            <a:ext cx="2456313" cy="707886"/>
          </a:xfrm>
          <a:prstGeom prst="wedgeRectCallout">
            <a:avLst>
              <a:gd name="adj1" fmla="val -42028"/>
              <a:gd name="adj2" fmla="val 143343"/>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a:solidFill>
                  <a:prstClr val="white"/>
                </a:solidFill>
              </a:rPr>
              <a:t>No Liquid Water, But</a:t>
            </a:r>
          </a:p>
          <a:p>
            <a:r>
              <a:rPr lang="en-US" sz="2000" b="1" dirty="0">
                <a:solidFill>
                  <a:prstClr val="white"/>
                </a:solidFill>
              </a:rPr>
              <a:t>Evidence For Flood!</a:t>
            </a:r>
          </a:p>
        </p:txBody>
      </p:sp>
      <p:sp>
        <p:nvSpPr>
          <p:cNvPr id="10" name="TextBox 9"/>
          <p:cNvSpPr txBox="1"/>
          <p:nvPr/>
        </p:nvSpPr>
        <p:spPr>
          <a:xfrm>
            <a:off x="5657461" y="2133600"/>
            <a:ext cx="2909066" cy="707886"/>
          </a:xfrm>
          <a:prstGeom prst="wedgeRectCallout">
            <a:avLst>
              <a:gd name="adj1" fmla="val 46031"/>
              <a:gd name="adj2" fmla="val 138679"/>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a:solidFill>
                  <a:prstClr val="white"/>
                </a:solidFill>
              </a:rPr>
              <a:t>Lots Of Liquid water, But</a:t>
            </a:r>
          </a:p>
          <a:p>
            <a:r>
              <a:rPr lang="en-US" sz="2000" b="1" dirty="0">
                <a:solidFill>
                  <a:prstClr val="white"/>
                </a:solidFill>
              </a:rPr>
              <a:t>No Evidence For Flood!</a:t>
            </a:r>
          </a:p>
        </p:txBody>
      </p:sp>
      <p:sp>
        <p:nvSpPr>
          <p:cNvPr id="5" name="TextBox 4"/>
          <p:cNvSpPr txBox="1"/>
          <p:nvPr/>
        </p:nvSpPr>
        <p:spPr>
          <a:xfrm>
            <a:off x="5657461" y="6520934"/>
            <a:ext cx="3101209" cy="337066"/>
          </a:xfrm>
          <a:prstGeom prst="rect">
            <a:avLst/>
          </a:prstGeom>
        </p:spPr>
        <p:style>
          <a:lnRef idx="0">
            <a:schemeClr val="accent1"/>
          </a:lnRef>
          <a:fillRef idx="3">
            <a:schemeClr val="accent1"/>
          </a:fillRef>
          <a:effectRef idx="3">
            <a:schemeClr val="accent1"/>
          </a:effectRef>
          <a:fontRef idx="minor">
            <a:schemeClr val="lt1"/>
          </a:fontRef>
        </p:style>
        <p:txBody>
          <a:bodyPr wrap="none" rtlCol="0" anchor="ctr" anchorCtr="0">
            <a:prstTxWarp prst="textPlain">
              <a:avLst/>
            </a:prstTxWarp>
            <a:spAutoFit/>
          </a:bodyPr>
          <a:lstStyle/>
          <a:p>
            <a:pPr algn="ct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2 Peter 3 (</a:t>
            </a:r>
            <a:r>
              <a:rPr lang="en-US" sz="2000" b="1" dirty="0" err="1">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NKJV</a:t>
            </a: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a:t>
            </a:r>
          </a:p>
        </p:txBody>
      </p:sp>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391300" y="5581230"/>
              <a:ext cx="3143880" cy="116640"/>
            </p14:xfrm>
          </p:contentPart>
        </mc:Choice>
        <mc:Fallback xmlns="">
          <p:pic>
            <p:nvPicPr>
              <p:cNvPr id="9" name="Ink 8"/>
              <p:cNvPicPr/>
              <p:nvPr/>
            </p:nvPicPr>
            <p:blipFill>
              <a:blip r:embed="rId6"/>
              <a:stretch>
                <a:fillRect/>
              </a:stretch>
            </p:blipFill>
            <p:spPr>
              <a:xfrm>
                <a:off x="5331180" y="5461350"/>
                <a:ext cx="32637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533460" y="6083790"/>
              <a:ext cx="6305760" cy="89280"/>
            </p14:xfrm>
          </p:contentPart>
        </mc:Choice>
        <mc:Fallback xmlns="">
          <p:pic>
            <p:nvPicPr>
              <p:cNvPr id="11" name="Ink 10"/>
              <p:cNvPicPr/>
              <p:nvPr/>
            </p:nvPicPr>
            <p:blipFill>
              <a:blip r:embed="rId8"/>
              <a:stretch>
                <a:fillRect/>
              </a:stretch>
            </p:blipFill>
            <p:spPr>
              <a:xfrm>
                <a:off x="473340" y="5963910"/>
                <a:ext cx="64260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4248090" y="4276950"/>
              <a:ext cx="1220040" cy="91080"/>
            </p14:xfrm>
          </p:contentPart>
        </mc:Choice>
        <mc:Fallback xmlns="">
          <p:pic>
            <p:nvPicPr>
              <p:cNvPr id="12" name="Ink 11"/>
              <p:cNvPicPr/>
              <p:nvPr/>
            </p:nvPicPr>
            <p:blipFill>
              <a:blip r:embed="rId10"/>
              <a:stretch>
                <a:fillRect/>
              </a:stretch>
            </p:blipFill>
            <p:spPr>
              <a:xfrm>
                <a:off x="4187970" y="4157070"/>
                <a:ext cx="1339920" cy="330840"/>
              </a:xfrm>
              <a:prstGeom prst="rect">
                <a:avLst/>
              </a:prstGeom>
            </p:spPr>
          </p:pic>
        </mc:Fallback>
      </mc:AlternateContent>
      <p:sp>
        <p:nvSpPr>
          <p:cNvPr id="14" name="TextBox 13"/>
          <p:cNvSpPr txBox="1"/>
          <p:nvPr/>
        </p:nvSpPr>
        <p:spPr>
          <a:xfrm>
            <a:off x="381000" y="457200"/>
            <a:ext cx="8377670" cy="3323987"/>
          </a:xfrm>
          <a:prstGeom prst="wedgeRectCallout">
            <a:avLst>
              <a:gd name="adj1" fmla="val 8370"/>
              <a:gd name="adj2" fmla="val 61288"/>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000" b="1" u="sng" spc="300" dirty="0"/>
              <a:t>Uniformitarianism</a:t>
            </a:r>
            <a:r>
              <a:rPr lang="en-US" sz="3000" dirty="0"/>
              <a:t> is the assumption that the same natural laws and processes that operate in the universe now have always operated in the universe in the past and apply everywhere in the universe. It has included the </a:t>
            </a:r>
            <a:r>
              <a:rPr lang="en-US" sz="3000" dirty="0" err="1"/>
              <a:t>gradualistic</a:t>
            </a:r>
            <a:r>
              <a:rPr lang="en-US" sz="3000" dirty="0"/>
              <a:t> concept that "the present is the key to the past" and is functioning at the same rates.  (Wikipedia)</a:t>
            </a:r>
          </a:p>
        </p:txBody>
      </p:sp>
      <p:sp>
        <p:nvSpPr>
          <p:cNvPr id="15" name="Arc 14"/>
          <p:cNvSpPr/>
          <p:nvPr/>
        </p:nvSpPr>
        <p:spPr>
          <a:xfrm rot="2209399">
            <a:off x="6784650" y="3349091"/>
            <a:ext cx="1944985" cy="2960218"/>
          </a:xfrm>
          <a:prstGeom prst="arc">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TextBox 12"/>
          <p:cNvSpPr txBox="1"/>
          <p:nvPr/>
        </p:nvSpPr>
        <p:spPr>
          <a:xfrm>
            <a:off x="4486608" y="3781187"/>
            <a:ext cx="816249" cy="400110"/>
          </a:xfrm>
          <a:prstGeom prst="rect">
            <a:avLst/>
          </a:prstGeom>
          <a:noFill/>
        </p:spPr>
        <p:txBody>
          <a:bodyPr wrap="none" rtlCol="0">
            <a:spAutoFit/>
          </a:bodyPr>
          <a:lstStyle/>
          <a:p>
            <a:r>
              <a:rPr lang="en-US" sz="2000" dirty="0">
                <a:solidFill>
                  <a:srgbClr val="C00000"/>
                </a:solidFill>
                <a:effectLst>
                  <a:outerShdw blurRad="38100" dist="38100" dir="2700000" algn="tl">
                    <a:srgbClr val="000000">
                      <a:alpha val="43137"/>
                    </a:srgbClr>
                  </a:outerShdw>
                </a:effectLst>
                <a:latin typeface="Berlin Sans FB Demi" panose="020E0802020502020306" pitchFamily="34" charset="0"/>
              </a:rPr>
              <a:t>Who?</a:t>
            </a:r>
          </a:p>
        </p:txBody>
      </p:sp>
      <p:sp>
        <p:nvSpPr>
          <p:cNvPr id="18" name="TextBox 17"/>
          <p:cNvSpPr txBox="1"/>
          <p:nvPr/>
        </p:nvSpPr>
        <p:spPr>
          <a:xfrm>
            <a:off x="7696200" y="3790890"/>
            <a:ext cx="954107" cy="400110"/>
          </a:xfrm>
          <a:prstGeom prst="rect">
            <a:avLst/>
          </a:prstGeom>
          <a:noFill/>
        </p:spPr>
        <p:txBody>
          <a:bodyPr wrap="none" rtlCol="0">
            <a:spAutoFit/>
          </a:bodyPr>
          <a:lstStyle/>
          <a:p>
            <a:r>
              <a:rPr lang="en-US" sz="2000" dirty="0">
                <a:solidFill>
                  <a:srgbClr val="C00000"/>
                </a:solidFill>
                <a:effectLst>
                  <a:outerShdw blurRad="38100" dist="38100" dir="2700000" algn="tl">
                    <a:srgbClr val="000000">
                      <a:alpha val="43137"/>
                    </a:srgbClr>
                  </a:outerShdw>
                </a:effectLst>
                <a:latin typeface="Berlin Sans FB Demi" panose="020E0802020502020306" pitchFamily="34" charset="0"/>
              </a:rPr>
              <a:t>When?</a:t>
            </a:r>
          </a:p>
        </p:txBody>
      </p:sp>
      <p:sp>
        <p:nvSpPr>
          <p:cNvPr id="19" name="TextBox 18"/>
          <p:cNvSpPr txBox="1"/>
          <p:nvPr/>
        </p:nvSpPr>
        <p:spPr>
          <a:xfrm>
            <a:off x="7695776" y="4629145"/>
            <a:ext cx="926857" cy="400110"/>
          </a:xfrm>
          <a:prstGeom prst="rect">
            <a:avLst/>
          </a:prstGeom>
          <a:noFill/>
        </p:spPr>
        <p:txBody>
          <a:bodyPr wrap="none" rtlCol="0">
            <a:spAutoFit/>
          </a:bodyPr>
          <a:lstStyle/>
          <a:p>
            <a:r>
              <a:rPr lang="en-US" sz="2000" dirty="0">
                <a:solidFill>
                  <a:srgbClr val="C00000"/>
                </a:solidFill>
                <a:effectLst>
                  <a:outerShdw blurRad="38100" dist="38100" dir="2700000" algn="tl">
                    <a:srgbClr val="000000">
                      <a:alpha val="43137"/>
                    </a:srgbClr>
                  </a:outerShdw>
                </a:effectLst>
                <a:latin typeface="Berlin Sans FB Demi" panose="020E0802020502020306" pitchFamily="34" charset="0"/>
              </a:rPr>
              <a:t>What?</a:t>
            </a:r>
          </a:p>
        </p:txBody>
      </p:sp>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7427008" y="4347341"/>
              <a:ext cx="1092240" cy="0"/>
            </p14:xfrm>
          </p:contentPart>
        </mc:Choice>
        <mc:Fallback xmlns="">
          <p:pic>
            <p:nvPicPr>
              <p:cNvPr id="17" name="Ink 16"/>
              <p:cNvPicPr/>
              <p:nvPr/>
            </p:nvPicPr>
            <p:blipFill>
              <a:blip r:embed="rId12"/>
              <a:stretch>
                <a:fillRect/>
              </a:stretch>
            </p:blipFill>
            <p:spPr>
              <a:xfrm>
                <a:off x="0" y="0"/>
                <a:ext cx="1092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p14:cNvContentPartPr/>
              <p14:nvPr/>
            </p14:nvContentPartPr>
            <p14:xfrm>
              <a:off x="6963240" y="4322490"/>
              <a:ext cx="1571488" cy="47171"/>
            </p14:xfrm>
          </p:contentPart>
        </mc:Choice>
        <mc:Fallback xmlns="">
          <p:pic>
            <p:nvPicPr>
              <p:cNvPr id="20" name="Ink 19"/>
              <p:cNvPicPr/>
              <p:nvPr/>
            </p:nvPicPr>
            <p:blipFill>
              <a:blip r:embed="rId14"/>
              <a:stretch>
                <a:fillRect/>
              </a:stretch>
            </p:blipFill>
            <p:spPr>
              <a:xfrm>
                <a:off x="6903117" y="4202582"/>
                <a:ext cx="1691375" cy="2873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p14:cNvContentPartPr/>
              <p14:nvPr/>
            </p14:nvContentPartPr>
            <p14:xfrm>
              <a:off x="512848" y="4845221"/>
              <a:ext cx="658440" cy="0"/>
            </p14:xfrm>
          </p:contentPart>
        </mc:Choice>
        <mc:Fallback xmlns="">
          <p:pic>
            <p:nvPicPr>
              <p:cNvPr id="21" name="Ink 20"/>
              <p:cNvPicPr/>
              <p:nvPr/>
            </p:nvPicPr>
            <p:blipFill>
              <a:blip r:embed="rId16"/>
              <a:stretch>
                <a:fillRect/>
              </a:stretch>
            </p:blipFill>
            <p:spPr>
              <a:xfrm>
                <a:off x="0" y="0"/>
                <a:ext cx="65844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p14:cNvContentPartPr/>
              <p14:nvPr/>
            </p14:nvContentPartPr>
            <p14:xfrm>
              <a:off x="512848" y="4748381"/>
              <a:ext cx="642600" cy="26640"/>
            </p14:xfrm>
          </p:contentPart>
        </mc:Choice>
        <mc:Fallback xmlns="">
          <p:pic>
            <p:nvPicPr>
              <p:cNvPr id="22" name="Ink 21"/>
              <p:cNvPicPr/>
              <p:nvPr/>
            </p:nvPicPr>
            <p:blipFill>
              <a:blip r:embed="rId18"/>
              <a:stretch>
                <a:fillRect/>
              </a:stretch>
            </p:blipFill>
            <p:spPr>
              <a:xfrm>
                <a:off x="453088" y="4628501"/>
                <a:ext cx="762480" cy="266400"/>
              </a:xfrm>
              <a:prstGeom prst="rect">
                <a:avLst/>
              </a:prstGeom>
            </p:spPr>
          </p:pic>
        </mc:Fallback>
      </mc:AlternateContent>
    </p:spTree>
    <p:extLst>
      <p:ext uri="{BB962C8B-B14F-4D97-AF65-F5344CB8AC3E}">
        <p14:creationId xmlns:p14="http://schemas.microsoft.com/office/powerpoint/2010/main" val="337081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250"/>
                                        <p:tgtEl>
                                          <p:spTgt spid="20"/>
                                        </p:tgtEl>
                                      </p:cBhvr>
                                    </p:animEffect>
                                  </p:childTnLst>
                                </p:cTn>
                              </p:par>
                            </p:childTnLst>
                          </p:cTn>
                        </p:par>
                        <p:par>
                          <p:cTn id="21" fill="hold">
                            <p:stCondLst>
                              <p:cond delay="175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25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250"/>
                                        <p:tgtEl>
                                          <p:spTgt spid="9"/>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sp>
        <p:nvSpPr>
          <p:cNvPr id="8" name="Content Placeholder 2"/>
          <p:cNvSpPr txBox="1">
            <a:spLocks/>
          </p:cNvSpPr>
          <p:nvPr/>
        </p:nvSpPr>
        <p:spPr>
          <a:xfrm>
            <a:off x="381000" y="4038600"/>
            <a:ext cx="8377670" cy="2438400"/>
          </a:xfrm>
          <a:prstGeom prst="rect">
            <a:avLst/>
          </a:prstGeom>
        </p:spPr>
        <p:style>
          <a:lnRef idx="2">
            <a:schemeClr val="accent2"/>
          </a:lnRef>
          <a:fillRef idx="1">
            <a:schemeClr val="lt1"/>
          </a:fillRef>
          <a:effectRef idx="0">
            <a:schemeClr val="accent2"/>
          </a:effectRef>
          <a:fontRef idx="minor">
            <a:schemeClr val="dk1"/>
          </a:fontRef>
        </p:style>
        <p:txBody>
          <a:bodyPr lIns="45720" rIns="45720">
            <a:normAutofit fontScale="92500"/>
          </a:bodyPr>
          <a:lst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rgbClr val="C00000"/>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rgbClr val="C00000"/>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indent="0">
              <a:buClr>
                <a:srgbClr val="6EA0B0"/>
              </a:buClr>
              <a:buFont typeface="Wingdings 2" pitchFamily="18" charset="2"/>
              <a:buNone/>
            </a:pPr>
            <a:r>
              <a:rPr lang="en-US" sz="3200" kern="0" spc="-60" baseline="30000" dirty="0">
                <a:solidFill>
                  <a:prstClr val="black"/>
                </a:solidFill>
              </a:rPr>
              <a:t>3  </a:t>
            </a:r>
            <a:r>
              <a:rPr lang="en-US" sz="3200" kern="0" spc="-60" dirty="0">
                <a:solidFill>
                  <a:prstClr val="black"/>
                </a:solidFill>
              </a:rPr>
              <a:t>knowing this first: that scoffers will come in the last days, walking according to their own lusts,</a:t>
            </a:r>
          </a:p>
          <a:p>
            <a:pPr indent="0">
              <a:buClr>
                <a:srgbClr val="6EA0B0"/>
              </a:buClr>
              <a:buFont typeface="Wingdings 2" pitchFamily="18" charset="2"/>
              <a:buNone/>
            </a:pPr>
            <a:r>
              <a:rPr lang="en-US" sz="3200" kern="0" spc="-60" baseline="30000" dirty="0">
                <a:solidFill>
                  <a:prstClr val="black"/>
                </a:solidFill>
              </a:rPr>
              <a:t>4  </a:t>
            </a:r>
            <a:r>
              <a:rPr lang="en-US" sz="3200" kern="0" spc="-60" dirty="0">
                <a:solidFill>
                  <a:prstClr val="black"/>
                </a:solidFill>
              </a:rPr>
              <a:t>and saying, "Where is the promise of His coming? For since the fathers fell asleep, all things continue as they were from the beginning of creation."</a:t>
            </a:r>
          </a:p>
        </p:txBody>
      </p:sp>
      <p:sp>
        <p:nvSpPr>
          <p:cNvPr id="5" name="TextBox 4"/>
          <p:cNvSpPr txBox="1"/>
          <p:nvPr/>
        </p:nvSpPr>
        <p:spPr>
          <a:xfrm>
            <a:off x="5657461" y="6520934"/>
            <a:ext cx="3101209" cy="337066"/>
          </a:xfrm>
          <a:prstGeom prst="rect">
            <a:avLst/>
          </a:prstGeom>
        </p:spPr>
        <p:style>
          <a:lnRef idx="0">
            <a:schemeClr val="accent1"/>
          </a:lnRef>
          <a:fillRef idx="3">
            <a:schemeClr val="accent1"/>
          </a:fillRef>
          <a:effectRef idx="3">
            <a:schemeClr val="accent1"/>
          </a:effectRef>
          <a:fontRef idx="minor">
            <a:schemeClr val="lt1"/>
          </a:fontRef>
        </p:style>
        <p:txBody>
          <a:bodyPr wrap="none" rtlCol="0" anchor="ctr" anchorCtr="0">
            <a:prstTxWarp prst="textPlain">
              <a:avLst/>
            </a:prstTxWarp>
            <a:spAutoFit/>
          </a:bodyPr>
          <a:lstStyle/>
          <a:p>
            <a:pPr algn="ct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2 Peter 3 (</a:t>
            </a:r>
            <a:r>
              <a:rPr lang="en-US" sz="2000" b="1" dirty="0" err="1">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NKJV</a:t>
            </a: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5391300" y="5581230"/>
              <a:ext cx="3143880" cy="116640"/>
            </p14:xfrm>
          </p:contentPart>
        </mc:Choice>
        <mc:Fallback xmlns="">
          <p:pic>
            <p:nvPicPr>
              <p:cNvPr id="9" name="Ink 8"/>
              <p:cNvPicPr/>
              <p:nvPr/>
            </p:nvPicPr>
            <p:blipFill>
              <a:blip r:embed="rId4"/>
              <a:stretch>
                <a:fillRect/>
              </a:stretch>
            </p:blipFill>
            <p:spPr>
              <a:xfrm>
                <a:off x="5331180" y="5461350"/>
                <a:ext cx="32637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33460" y="6083790"/>
              <a:ext cx="6305760" cy="89280"/>
            </p14:xfrm>
          </p:contentPart>
        </mc:Choice>
        <mc:Fallback xmlns="">
          <p:pic>
            <p:nvPicPr>
              <p:cNvPr id="11" name="Ink 10"/>
              <p:cNvPicPr/>
              <p:nvPr/>
            </p:nvPicPr>
            <p:blipFill>
              <a:blip r:embed="rId6"/>
              <a:stretch>
                <a:fillRect/>
              </a:stretch>
            </p:blipFill>
            <p:spPr>
              <a:xfrm>
                <a:off x="473340" y="5963910"/>
                <a:ext cx="6426000" cy="329040"/>
              </a:xfrm>
              <a:prstGeom prst="rect">
                <a:avLst/>
              </a:prstGeom>
            </p:spPr>
          </p:pic>
        </mc:Fallback>
      </mc:AlternateContent>
      <p:sp>
        <p:nvSpPr>
          <p:cNvPr id="13" name="Content Placeholder 12"/>
          <p:cNvSpPr>
            <a:spLocks noGrp="1"/>
          </p:cNvSpPr>
          <p:nvPr>
            <p:ph idx="1"/>
          </p:nvPr>
        </p:nvSpPr>
        <p:spPr>
          <a:xfrm>
            <a:off x="457200" y="1066800"/>
            <a:ext cx="4112635" cy="2819399"/>
          </a:xfrm>
        </p:spPr>
        <p:style>
          <a:lnRef idx="1">
            <a:schemeClr val="accent3"/>
          </a:lnRef>
          <a:fillRef idx="2">
            <a:schemeClr val="accent3"/>
          </a:fillRef>
          <a:effectRef idx="1">
            <a:schemeClr val="accent3"/>
          </a:effectRef>
          <a:fontRef idx="minor">
            <a:schemeClr val="dk1"/>
          </a:fontRef>
        </p:style>
        <p:txBody>
          <a:bodyPr>
            <a:prstTxWarp prst="textStop">
              <a:avLst>
                <a:gd name="adj" fmla="val 18919"/>
              </a:avLst>
            </a:prstTxWarp>
            <a:noAutofit/>
          </a:bodyPr>
          <a:lstStyle/>
          <a:p>
            <a:pPr indent="0" algn="ctr">
              <a:buNone/>
            </a:pPr>
            <a:r>
              <a:rPr lang="en-US" sz="3600" spc="-150" dirty="0">
                <a:solidFill>
                  <a:schemeClr val="bg1"/>
                </a:solidFill>
                <a:effectLst>
                  <a:outerShdw blurRad="38100" dist="38100" dir="2700000" algn="tl">
                    <a:srgbClr val="000000">
                      <a:alpha val="43137"/>
                    </a:srgbClr>
                  </a:outerShdw>
                </a:effectLst>
                <a:latin typeface="Arial Black" panose="020B0A04020102020204" pitchFamily="34" charset="0"/>
              </a:rPr>
              <a:t>WHAT IS THE </a:t>
            </a:r>
            <a:r>
              <a:rPr lang="en-US" sz="3600" spc="-150"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rPr>
              <a:t>CENTRAL ISSUE </a:t>
            </a:r>
            <a:r>
              <a:rPr lang="en-US" sz="2400" spc="-150" dirty="0">
                <a:solidFill>
                  <a:schemeClr val="bg1"/>
                </a:solidFill>
                <a:effectLst>
                  <a:outerShdw blurRad="38100" dist="38100" dir="2700000" algn="tl">
                    <a:srgbClr val="000000">
                      <a:alpha val="43137"/>
                    </a:srgbClr>
                  </a:outerShdw>
                </a:effectLst>
                <a:latin typeface="Arial Black" panose="020B0A04020102020204" pitchFamily="34" charset="0"/>
              </a:rPr>
              <a:t>AT HAND FOR SCOFFERS?</a:t>
            </a:r>
          </a:p>
        </p:txBody>
      </p:sp>
      <p:sp>
        <p:nvSpPr>
          <p:cNvPr id="15" name="TextBox 14"/>
          <p:cNvSpPr txBox="1"/>
          <p:nvPr/>
        </p:nvSpPr>
        <p:spPr>
          <a:xfrm>
            <a:off x="4839060" y="1447800"/>
            <a:ext cx="2628540" cy="1649343"/>
          </a:xfrm>
          <a:prstGeom prst="rect">
            <a:avLst/>
          </a:prstGeom>
          <a:noFill/>
        </p:spPr>
        <p:txBody>
          <a:bodyPr wrap="non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anose="04030905020B02020C02" pitchFamily="82" charset="0"/>
              </a:rPr>
              <a:t>TIME</a:t>
            </a:r>
          </a:p>
        </p:txBody>
      </p:sp>
      <p:pic>
        <p:nvPicPr>
          <p:cNvPr id="16" name="Picture 3" descr="C:\Users\Steven\AppData\Local\Microsoft\Windows\Temporary Internet Files\Content.IE5\HGMKI8LY\MC90043523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148691"/>
            <a:ext cx="2629499" cy="28899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05400" y="3396734"/>
            <a:ext cx="1818126" cy="369332"/>
          </a:xfrm>
          <a:prstGeom prst="rect">
            <a:avLst/>
          </a:prstGeom>
          <a:noFill/>
        </p:spPr>
        <p:txBody>
          <a:bodyPr wrap="none" rtlCol="0">
            <a:spAutoFit/>
          </a:bodyPr>
          <a:lstStyle/>
          <a:p>
            <a:r>
              <a:rPr lang="en-US" dirty="0"/>
              <a:t>Millions of years!</a:t>
            </a:r>
          </a:p>
        </p:txBody>
      </p:sp>
    </p:spTree>
    <p:extLst>
      <p:ext uri="{BB962C8B-B14F-4D97-AF65-F5344CB8AC3E}">
        <p14:creationId xmlns:p14="http://schemas.microsoft.com/office/powerpoint/2010/main" val="35641841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heel(1)">
                                      <p:cBhvr>
                                        <p:cTn id="7" dur="3000"/>
                                        <p:tgtEl>
                                          <p:spTgt spid="15">
                                            <p:txEl>
                                              <p:pRg st="0" end="0"/>
                                            </p:txEl>
                                          </p:spTgt>
                                        </p:tgtEl>
                                      </p:cBhvr>
                                    </p:animEffect>
                                  </p:childTnLst>
                                </p:cTn>
                              </p:par>
                            </p:childTnLst>
                          </p:cTn>
                        </p:par>
                        <p:par>
                          <p:cTn id="8" fill="hold">
                            <p:stCondLst>
                              <p:cond delay="3000"/>
                            </p:stCondLst>
                            <p:childTnLst>
                              <p:par>
                                <p:cTn id="9" presetID="42"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a:t>Man’s Contradictions</a:t>
            </a:r>
          </a:p>
        </p:txBody>
      </p:sp>
      <p:sp>
        <p:nvSpPr>
          <p:cNvPr id="8" name="Content Placeholder 2"/>
          <p:cNvSpPr txBox="1">
            <a:spLocks/>
          </p:cNvSpPr>
          <p:nvPr/>
        </p:nvSpPr>
        <p:spPr>
          <a:xfrm>
            <a:off x="381000" y="4038600"/>
            <a:ext cx="8377670" cy="2438400"/>
          </a:xfrm>
          <a:prstGeom prst="rect">
            <a:avLst/>
          </a:prstGeom>
        </p:spPr>
        <p:style>
          <a:lnRef idx="2">
            <a:schemeClr val="accent2"/>
          </a:lnRef>
          <a:fillRef idx="1">
            <a:schemeClr val="lt1"/>
          </a:fillRef>
          <a:effectRef idx="0">
            <a:schemeClr val="accent2"/>
          </a:effectRef>
          <a:fontRef idx="minor">
            <a:schemeClr val="dk1"/>
          </a:fontRef>
        </p:style>
        <p:txBody>
          <a:bodyPr lIns="45720" rIns="45720">
            <a:normAutofit fontScale="92500"/>
          </a:bodyPr>
          <a:lst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rgbClr val="C00000"/>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rgbClr val="C00000"/>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indent="0">
              <a:buClr>
                <a:srgbClr val="6EA0B0"/>
              </a:buClr>
              <a:buFont typeface="Wingdings 2" pitchFamily="18" charset="2"/>
              <a:buNone/>
            </a:pPr>
            <a:r>
              <a:rPr lang="en-US" sz="3200" kern="0" spc="-60" baseline="30000" dirty="0">
                <a:solidFill>
                  <a:prstClr val="black"/>
                </a:solidFill>
              </a:rPr>
              <a:t>3  </a:t>
            </a:r>
            <a:r>
              <a:rPr lang="en-US" sz="3200" kern="0" spc="-60" dirty="0">
                <a:solidFill>
                  <a:prstClr val="black"/>
                </a:solidFill>
              </a:rPr>
              <a:t>knowing this first: that scoffers will come in the last days, walking according to their own lusts,</a:t>
            </a:r>
          </a:p>
          <a:p>
            <a:pPr indent="0">
              <a:buClr>
                <a:srgbClr val="6EA0B0"/>
              </a:buClr>
              <a:buFont typeface="Wingdings 2" pitchFamily="18" charset="2"/>
              <a:buNone/>
            </a:pPr>
            <a:r>
              <a:rPr lang="en-US" sz="3200" kern="0" spc="-60" baseline="30000" dirty="0">
                <a:solidFill>
                  <a:prstClr val="black"/>
                </a:solidFill>
              </a:rPr>
              <a:t>4  </a:t>
            </a:r>
            <a:r>
              <a:rPr lang="en-US" sz="3200" kern="0" spc="-60" dirty="0">
                <a:solidFill>
                  <a:prstClr val="black"/>
                </a:solidFill>
              </a:rPr>
              <a:t>and saying, "Where is the promise of His coming? For since the fathers fell asleep, all things continue as they were from the beginning of creation."</a:t>
            </a:r>
          </a:p>
        </p:txBody>
      </p:sp>
      <p:sp>
        <p:nvSpPr>
          <p:cNvPr id="5" name="TextBox 4"/>
          <p:cNvSpPr txBox="1"/>
          <p:nvPr/>
        </p:nvSpPr>
        <p:spPr>
          <a:xfrm>
            <a:off x="5657461" y="6520934"/>
            <a:ext cx="3101209" cy="337066"/>
          </a:xfrm>
          <a:prstGeom prst="rect">
            <a:avLst/>
          </a:prstGeom>
        </p:spPr>
        <p:style>
          <a:lnRef idx="0">
            <a:schemeClr val="accent1"/>
          </a:lnRef>
          <a:fillRef idx="3">
            <a:schemeClr val="accent1"/>
          </a:fillRef>
          <a:effectRef idx="3">
            <a:schemeClr val="accent1"/>
          </a:effectRef>
          <a:fontRef idx="minor">
            <a:schemeClr val="lt1"/>
          </a:fontRef>
        </p:style>
        <p:txBody>
          <a:bodyPr wrap="none" rtlCol="0" anchor="ctr" anchorCtr="0">
            <a:prstTxWarp prst="textPlain">
              <a:avLst/>
            </a:prstTxWarp>
            <a:spAutoFit/>
          </a:bodyPr>
          <a:lstStyle/>
          <a:p>
            <a:pPr algn="ct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2 Peter 3 (</a:t>
            </a:r>
            <a:r>
              <a:rPr lang="en-US" sz="2000" b="1" dirty="0" err="1">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NKJV</a:t>
            </a:r>
            <a:r>
              <a:rPr lang="en-US" sz="2000" b="1" dirty="0">
                <a:ln w="12700">
                  <a:solidFill>
                    <a:srgbClr val="3B3B3B">
                      <a:satMod val="155000"/>
                    </a:srgbClr>
                  </a:solidFill>
                  <a:prstDash val="solid"/>
                </a:ln>
                <a:solidFill>
                  <a:srgbClr val="D4D2D0">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5391300" y="5581230"/>
              <a:ext cx="3143880" cy="116640"/>
            </p14:xfrm>
          </p:contentPart>
        </mc:Choice>
        <mc:Fallback xmlns="">
          <p:pic>
            <p:nvPicPr>
              <p:cNvPr id="9" name="Ink 8"/>
              <p:cNvPicPr/>
              <p:nvPr/>
            </p:nvPicPr>
            <p:blipFill>
              <a:blip r:embed="rId4"/>
              <a:stretch>
                <a:fillRect/>
              </a:stretch>
            </p:blipFill>
            <p:spPr>
              <a:xfrm>
                <a:off x="5331180" y="5461350"/>
                <a:ext cx="32637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33460" y="6083790"/>
              <a:ext cx="6305760" cy="89280"/>
            </p14:xfrm>
          </p:contentPart>
        </mc:Choice>
        <mc:Fallback xmlns="">
          <p:pic>
            <p:nvPicPr>
              <p:cNvPr id="11" name="Ink 10"/>
              <p:cNvPicPr/>
              <p:nvPr/>
            </p:nvPicPr>
            <p:blipFill>
              <a:blip r:embed="rId6"/>
              <a:stretch>
                <a:fillRect/>
              </a:stretch>
            </p:blipFill>
            <p:spPr>
              <a:xfrm>
                <a:off x="473340" y="5963910"/>
                <a:ext cx="6426000" cy="329040"/>
              </a:xfrm>
              <a:prstGeom prst="rect">
                <a:avLst/>
              </a:prstGeom>
            </p:spPr>
          </p:pic>
        </mc:Fallback>
      </mc:AlternateContent>
      <p:sp>
        <p:nvSpPr>
          <p:cNvPr id="3" name="Content Placeholder 2"/>
          <p:cNvSpPr>
            <a:spLocks noGrp="1"/>
          </p:cNvSpPr>
          <p:nvPr>
            <p:ph idx="1"/>
          </p:nvPr>
        </p:nvSpPr>
        <p:spPr>
          <a:xfrm>
            <a:off x="381000" y="1219200"/>
            <a:ext cx="8305800" cy="2819401"/>
          </a:xfrm>
        </p:spPr>
        <p:style>
          <a:lnRef idx="0">
            <a:schemeClr val="dk1"/>
          </a:lnRef>
          <a:fillRef idx="3">
            <a:schemeClr val="dk1"/>
          </a:fillRef>
          <a:effectRef idx="3">
            <a:schemeClr val="dk1"/>
          </a:effectRef>
          <a:fontRef idx="minor">
            <a:schemeClr val="lt1"/>
          </a:fontRef>
        </p:style>
        <p:txBody>
          <a:bodyPr>
            <a:normAutofit fontScale="92500" lnSpcReduction="20000"/>
          </a:bodyPr>
          <a:lstStyle/>
          <a:p>
            <a:pPr indent="0">
              <a:buNone/>
            </a:pPr>
            <a:r>
              <a:rPr lang="en-US" dirty="0"/>
              <a:t>“</a:t>
            </a:r>
            <a:r>
              <a:rPr lang="en-US" kern="1200" dirty="0"/>
              <a:t>Time is in fact the hero of the plot. The time with which we have to deal is of the order of two billion years. What we regard as impossible on the basis of human experience is meaningless here. Given so much time, the ‘impossible’ becomes possible, the possible probable, and the probable virtually certain. One has only to wait: time itself performs the miracles” </a:t>
            </a:r>
          </a:p>
          <a:p>
            <a:pPr indent="0">
              <a:buNone/>
            </a:pPr>
            <a:br>
              <a:rPr lang="en-US" sz="2200" kern="1200" spc="-100" dirty="0"/>
            </a:br>
            <a:r>
              <a:rPr lang="en-US" sz="2200" kern="1200" spc="-100" dirty="0"/>
              <a:t>(George Wald, “The Origin of Life,” Scientific America, 191:48, August 1954)</a:t>
            </a:r>
            <a:endParaRPr lang="en-US" sz="2200" spc="-100" dirty="0"/>
          </a:p>
        </p:txBody>
      </p:sp>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4248090" y="4276950"/>
              <a:ext cx="1220040" cy="91080"/>
            </p14:xfrm>
          </p:contentPart>
        </mc:Choice>
        <mc:Fallback xmlns="">
          <p:pic>
            <p:nvPicPr>
              <p:cNvPr id="14" name="Ink 13"/>
              <p:cNvPicPr/>
              <p:nvPr/>
            </p:nvPicPr>
            <p:blipFill>
              <a:blip r:embed="rId8"/>
              <a:stretch>
                <a:fillRect/>
              </a:stretch>
            </p:blipFill>
            <p:spPr>
              <a:xfrm>
                <a:off x="4187952" y="4157070"/>
                <a:ext cx="1340315" cy="330840"/>
              </a:xfrm>
              <a:prstGeom prst="rect">
                <a:avLst/>
              </a:prstGeom>
            </p:spPr>
          </p:pic>
        </mc:Fallback>
      </mc:AlternateContent>
    </p:spTree>
    <p:extLst>
      <p:ext uri="{BB962C8B-B14F-4D97-AF65-F5344CB8AC3E}">
        <p14:creationId xmlns:p14="http://schemas.microsoft.com/office/powerpoint/2010/main" val="364598289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429000" y="457200"/>
            <a:ext cx="1066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590800" y="274638"/>
            <a:ext cx="2667000" cy="1477962"/>
          </a:xfrm>
        </p:spPr>
        <p:txBody>
          <a:bodyPr>
            <a:prstTxWarp prst="textPlain">
              <a:avLst/>
            </a:prstTxWarp>
            <a:normAutofit fontScale="90000"/>
          </a:bodyPr>
          <a:lstStyle/>
          <a:p>
            <a:r>
              <a:rPr lang="en-US" dirty="0"/>
              <a:t>Pressing </a:t>
            </a:r>
            <a:r>
              <a:rPr lang="en-US" sz="6700"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TIME</a:t>
            </a:r>
            <a:br>
              <a:rPr lang="en-US" dirty="0"/>
            </a:br>
            <a:r>
              <a:rPr lang="en-US" dirty="0"/>
              <a:t>In Genesis 1</a:t>
            </a:r>
          </a:p>
        </p:txBody>
      </p:sp>
      <p:sp>
        <p:nvSpPr>
          <p:cNvPr id="3" name="Content Placeholder 2"/>
          <p:cNvSpPr>
            <a:spLocks noGrp="1"/>
          </p:cNvSpPr>
          <p:nvPr>
            <p:ph idx="1"/>
          </p:nvPr>
        </p:nvSpPr>
        <p:spPr>
          <a:xfrm>
            <a:off x="1219200" y="1981200"/>
            <a:ext cx="7467600" cy="4572000"/>
          </a:xfrm>
        </p:spPr>
        <p:txBody>
          <a:bodyPr>
            <a:normAutofit fontScale="85000" lnSpcReduction="20000"/>
          </a:bodyPr>
          <a:lstStyle/>
          <a:p>
            <a:pPr marL="0" indent="0">
              <a:buNone/>
            </a:pPr>
            <a:r>
              <a:rPr lang="en-US" sz="3600" dirty="0">
                <a:latin typeface="Arial Black" panose="020B0A04020102020204" pitchFamily="34" charset="0"/>
              </a:rPr>
              <a:t>Fantastic opinions have been published and inserted into Genesis 1</a:t>
            </a:r>
          </a:p>
          <a:p>
            <a:pPr lvl="1"/>
            <a:r>
              <a:rPr lang="en-US" sz="3200" dirty="0"/>
              <a:t>Day-age</a:t>
            </a:r>
          </a:p>
          <a:p>
            <a:pPr lvl="1"/>
            <a:r>
              <a:rPr lang="en-US" sz="3200" dirty="0"/>
              <a:t>Non-consecutive day-age</a:t>
            </a:r>
          </a:p>
          <a:p>
            <a:pPr lvl="1"/>
            <a:r>
              <a:rPr lang="en-US" sz="3200" dirty="0"/>
              <a:t>Revelation day-age</a:t>
            </a:r>
          </a:p>
          <a:p>
            <a:pPr lvl="1"/>
            <a:r>
              <a:rPr lang="en-US" sz="3200" dirty="0"/>
              <a:t>Gap</a:t>
            </a:r>
          </a:p>
          <a:p>
            <a:pPr marL="0" indent="0">
              <a:buNone/>
            </a:pPr>
            <a:r>
              <a:rPr lang="en-US" sz="3600" dirty="0">
                <a:latin typeface="Arial Black" panose="020B0A04020102020204" pitchFamily="34" charset="0"/>
              </a:rPr>
              <a:t>All have one thing in common </a:t>
            </a:r>
          </a:p>
          <a:p>
            <a:pPr marL="0" indent="0">
              <a:buNone/>
            </a:pPr>
            <a:r>
              <a:rPr lang="en-US" sz="7700" b="1" cap="all" spc="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TIME!</a:t>
            </a:r>
            <a:endParaRPr lang="en-US" sz="7700" b="1" i="1" cap="all" spc="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p:txBody>
      </p:sp>
      <p:pic>
        <p:nvPicPr>
          <p:cNvPr id="1027" name="Picture 3" descr="C:\Users\Steven\AppData\Local\Microsoft\Windows\Temporary Internet Files\Content.IE5\EXHVBVOP\MP90030938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43"/>
          <a:stretch/>
        </p:blipFill>
        <p:spPr bwMode="auto">
          <a:xfrm>
            <a:off x="5410200" y="343142"/>
            <a:ext cx="3200399" cy="141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Steven\AppData\Local\Microsoft\Windows\Temporary Internet Files\Content.IE5\6I94XFTN\MP900302959[1].jpg"/>
          <p:cNvPicPr>
            <a:picLocks noChangeAspect="1" noChangeArrowheads="1"/>
          </p:cNvPicPr>
          <p:nvPr/>
        </p:nvPicPr>
        <p:blipFill rotWithShape="1">
          <a:blip r:embed="rId4">
            <a:extLst>
              <a:ext uri="{28A0092B-C50C-407E-A947-70E740481C1C}">
                <a14:useLocalDpi xmlns:a14="http://schemas.microsoft.com/office/drawing/2010/main" val="0"/>
              </a:ext>
            </a:extLst>
          </a:blip>
          <a:srcRect l="19123" r="7225" b="41346"/>
          <a:stretch/>
        </p:blipFill>
        <p:spPr bwMode="auto">
          <a:xfrm>
            <a:off x="6705601" y="2743200"/>
            <a:ext cx="1802892" cy="20127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Steven\AppData\Local\Microsoft\Windows\Temporary Internet Files\Content.IE5\6I94XFTN\MP9004074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506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Demi" panose="020E0802020502020306" pitchFamily="34" charset="0"/>
              </a:rPr>
              <a:t>TIME</a:t>
            </a:r>
          </a:p>
        </p:txBody>
      </p:sp>
      <p:sp>
        <p:nvSpPr>
          <p:cNvPr id="3" name="Content Placeholder 2"/>
          <p:cNvSpPr>
            <a:spLocks noGrp="1"/>
          </p:cNvSpPr>
          <p:nvPr>
            <p:ph idx="1"/>
          </p:nvPr>
        </p:nvSpPr>
        <p:spPr>
          <a:xfrm>
            <a:off x="2742530" y="1600200"/>
            <a:ext cx="5944269" cy="5257800"/>
          </a:xfrm>
        </p:spPr>
        <p:style>
          <a:lnRef idx="0">
            <a:schemeClr val="dk1"/>
          </a:lnRef>
          <a:fillRef idx="3">
            <a:schemeClr val="dk1"/>
          </a:fillRef>
          <a:effectRef idx="3">
            <a:schemeClr val="dk1"/>
          </a:effectRef>
          <a:fontRef idx="minor">
            <a:schemeClr val="lt1"/>
          </a:fontRef>
        </p:style>
        <p:txBody>
          <a:bodyPr>
            <a:normAutofit fontScale="85000" lnSpcReduction="20000"/>
          </a:bodyPr>
          <a:lstStyle/>
          <a:p>
            <a:r>
              <a:rPr lang="en-US" sz="3600" dirty="0"/>
              <a:t>God is the creator of time as we know it (Gen. 1:1)</a:t>
            </a:r>
          </a:p>
          <a:p>
            <a:r>
              <a:rPr lang="en-US" sz="3600" dirty="0"/>
              <a:t>God is not bound to </a:t>
            </a:r>
            <a:r>
              <a:rPr lang="en-US" sz="3600"/>
              <a:t>time </a:t>
            </a:r>
            <a:br>
              <a:rPr lang="en-US" sz="3600"/>
            </a:br>
            <a:r>
              <a:rPr lang="en-US" sz="3600"/>
              <a:t>(</a:t>
            </a:r>
            <a:r>
              <a:rPr lang="en-US" sz="3600" dirty="0"/>
              <a:t>2 Pet. 3:8)</a:t>
            </a:r>
          </a:p>
          <a:p>
            <a:r>
              <a:rPr lang="en-US" sz="3600" dirty="0"/>
              <a:t>God does not run out of time (Rev. 1:8; 21:6)</a:t>
            </a:r>
          </a:p>
          <a:p>
            <a:r>
              <a:rPr lang="en-US" sz="3600" dirty="0"/>
              <a:t>Time is something we need to respect and redeem (Ps. 90:12)</a:t>
            </a:r>
          </a:p>
          <a:p>
            <a:r>
              <a:rPr lang="en-US" sz="3600" dirty="0"/>
              <a:t>We only have so much time to get in a good relationship with God (Rev. 2:21; 2 Cor. 6:1, 2)</a:t>
            </a:r>
          </a:p>
          <a:p>
            <a:r>
              <a:rPr lang="en-US" sz="3600" dirty="0"/>
              <a:t>Our time on earth is always running out (Eccl. 12:1; Heb. 9:27)</a:t>
            </a:r>
          </a:p>
        </p:txBody>
      </p:sp>
    </p:spTree>
    <p:extLst>
      <p:ext uri="{BB962C8B-B14F-4D97-AF65-F5344CB8AC3E}">
        <p14:creationId xmlns:p14="http://schemas.microsoft.com/office/powerpoint/2010/main" val="18032475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Previously:</a:t>
            </a:r>
          </a:p>
        </p:txBody>
      </p:sp>
      <p:sp>
        <p:nvSpPr>
          <p:cNvPr id="3" name="Content Placeholder 2"/>
          <p:cNvSpPr>
            <a:spLocks noGrp="1"/>
          </p:cNvSpPr>
          <p:nvPr>
            <p:ph idx="1"/>
          </p:nvPr>
        </p:nvSpPr>
        <p:spPr>
          <a:xfrm>
            <a:off x="457200" y="1600200"/>
            <a:ext cx="8229600" cy="5105400"/>
          </a:xfrm>
        </p:spPr>
        <p:txBody>
          <a:bodyPr>
            <a:normAutofit/>
          </a:bodyPr>
          <a:lstStyle/>
          <a:p>
            <a:pPr marL="468630" indent="-742950">
              <a:buFont typeface="+mj-lt"/>
              <a:buAutoNum type="arabicPeriod"/>
            </a:pPr>
            <a:r>
              <a:rPr lang="en-US" sz="4000" b="1" dirty="0">
                <a:solidFill>
                  <a:srgbClr val="C00000"/>
                </a:solidFill>
                <a:effectLst>
                  <a:outerShdw blurRad="38100" dist="38100" dir="2700000" algn="tl">
                    <a:srgbClr val="000000">
                      <a:alpha val="43137"/>
                    </a:srgbClr>
                  </a:outerShdw>
                </a:effectLst>
              </a:rPr>
              <a:t>Unity</a:t>
            </a:r>
            <a:r>
              <a:rPr lang="en-US" sz="4000" dirty="0">
                <a:solidFill>
                  <a:srgbClr val="C00000"/>
                </a:solidFill>
                <a:effectLst>
                  <a:outerShdw blurRad="38100" dist="38100" dir="2700000" algn="tl">
                    <a:srgbClr val="000000">
                      <a:alpha val="43137"/>
                    </a:srgbClr>
                  </a:outerShdw>
                </a:effectLst>
              </a:rPr>
              <a:t> </a:t>
            </a:r>
            <a:r>
              <a:rPr lang="en-US" sz="4000" dirty="0"/>
              <a:t>of writers</a:t>
            </a:r>
          </a:p>
          <a:p>
            <a:pPr marL="468630" indent="-742950">
              <a:buFont typeface="+mj-lt"/>
              <a:buAutoNum type="arabicPeriod"/>
            </a:pPr>
            <a:r>
              <a:rPr lang="en-US" sz="4000" b="1" dirty="0">
                <a:solidFill>
                  <a:srgbClr val="C00000"/>
                </a:solidFill>
                <a:effectLst>
                  <a:outerShdw blurRad="38100" dist="38100" dir="2700000" algn="tl">
                    <a:srgbClr val="000000">
                      <a:alpha val="43137"/>
                    </a:srgbClr>
                  </a:outerShdw>
                </a:effectLst>
              </a:rPr>
              <a:t>Scientific</a:t>
            </a:r>
            <a:r>
              <a:rPr lang="en-US" sz="4000" dirty="0">
                <a:effectLst>
                  <a:outerShdw blurRad="38100" dist="38100" dir="2700000" algn="tl">
                    <a:srgbClr val="000000">
                      <a:alpha val="43137"/>
                    </a:srgbClr>
                  </a:outerShdw>
                </a:effectLst>
              </a:rPr>
              <a:t> </a:t>
            </a:r>
            <a:r>
              <a:rPr lang="en-US" sz="4000" dirty="0"/>
              <a:t>Accuracy</a:t>
            </a:r>
          </a:p>
          <a:p>
            <a:pPr lvl="1"/>
            <a:r>
              <a:rPr lang="en-US" sz="3200" dirty="0"/>
              <a:t>Microbiology</a:t>
            </a:r>
          </a:p>
          <a:p>
            <a:pPr lvl="1"/>
            <a:r>
              <a:rPr lang="en-US" sz="3200" dirty="0"/>
              <a:t>Space Science</a:t>
            </a:r>
          </a:p>
          <a:p>
            <a:pPr lvl="1"/>
            <a:r>
              <a:rPr lang="en-US" sz="3200" dirty="0"/>
              <a:t>Earth Science</a:t>
            </a:r>
          </a:p>
        </p:txBody>
      </p:sp>
      <p:sp>
        <p:nvSpPr>
          <p:cNvPr id="4" name="TextBox 3"/>
          <p:cNvSpPr txBox="1"/>
          <p:nvPr/>
        </p:nvSpPr>
        <p:spPr>
          <a:xfrm>
            <a:off x="914400" y="5257800"/>
            <a:ext cx="7848600"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TODAY: </a:t>
            </a:r>
            <a:r>
              <a:rPr lang="en-US" sz="3600" b="1" dirty="0">
                <a:solidFill>
                  <a:srgbClr val="C00000"/>
                </a:solidFill>
                <a:effectLst>
                  <a:outerShdw blurRad="38100" dist="38100" dir="2700000" algn="tl">
                    <a:srgbClr val="000000">
                      <a:alpha val="43137"/>
                    </a:srgbClr>
                  </a:outerShdw>
                </a:effectLst>
              </a:rPr>
              <a:t>THE </a:t>
            </a:r>
            <a:r>
              <a:rPr lang="en-US" sz="3600" b="1" u="sng" dirty="0">
                <a:solidFill>
                  <a:srgbClr val="C00000"/>
                </a:solidFill>
                <a:effectLst>
                  <a:outerShdw blurRad="38100" dist="38100" dir="2700000" algn="tl">
                    <a:srgbClr val="000000">
                      <a:alpha val="43137"/>
                    </a:srgbClr>
                  </a:outerShdw>
                </a:effectLst>
              </a:rPr>
              <a:t>HISTORICAL ACCURACY </a:t>
            </a:r>
            <a:r>
              <a:rPr lang="en-US" sz="3600" b="1" dirty="0">
                <a:solidFill>
                  <a:srgbClr val="C00000"/>
                </a:solidFill>
                <a:effectLst>
                  <a:outerShdw blurRad="38100" dist="38100" dir="2700000" algn="tl">
                    <a:srgbClr val="000000">
                      <a:alpha val="43137"/>
                    </a:srgbClr>
                  </a:outerShdw>
                </a:effectLst>
              </a:rPr>
              <a:t>OF THE BIBLE AS SEEN IN THE FLOOD</a:t>
            </a:r>
          </a:p>
        </p:txBody>
      </p:sp>
    </p:spTree>
    <p:extLst>
      <p:ext uri="{BB962C8B-B14F-4D97-AF65-F5344CB8AC3E}">
        <p14:creationId xmlns:p14="http://schemas.microsoft.com/office/powerpoint/2010/main" val="38041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3.</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Historical</a:t>
            </a:r>
            <a:r>
              <a:rPr lang="en-US" dirty="0">
                <a:solidFill>
                  <a:srgbClr val="C00000"/>
                </a:solidFill>
              </a:rPr>
              <a:t> Accuracy</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Of The Bible</a:t>
            </a:r>
            <a:endParaRPr lang="en-US" dirty="0"/>
          </a:p>
        </p:txBody>
      </p:sp>
      <p:sp>
        <p:nvSpPr>
          <p:cNvPr id="3" name="Content Placeholder 2"/>
          <p:cNvSpPr>
            <a:spLocks noGrp="1"/>
          </p:cNvSpPr>
          <p:nvPr>
            <p:ph idx="1"/>
          </p:nvPr>
        </p:nvSpPr>
        <p:spPr>
          <a:xfrm>
            <a:off x="457200" y="1600200"/>
            <a:ext cx="8153400" cy="5257800"/>
          </a:xfrm>
        </p:spPr>
        <p:txBody>
          <a:bodyPr>
            <a:normAutofit/>
          </a:bodyPr>
          <a:lstStyle/>
          <a:p>
            <a:pPr marL="742950" indent="-742950">
              <a:buFont typeface="Wingdings" panose="05000000000000000000" pitchFamily="2" charset="2"/>
              <a:buChar char="ü"/>
            </a:pPr>
            <a:r>
              <a:rPr lang="en-US" sz="3200" b="1" dirty="0">
                <a:latin typeface="Aharoni" panose="02010803020104030203" pitchFamily="2" charset="-79"/>
                <a:cs typeface="Aharoni" panose="02010803020104030203" pitchFamily="2" charset="-79"/>
              </a:rPr>
              <a:t>Universal Flood </a:t>
            </a:r>
            <a:r>
              <a:rPr lang="en-US" sz="3200" dirty="0">
                <a:latin typeface="Aharoni" panose="02010803020104030203" pitchFamily="2" charset="-79"/>
                <a:cs typeface="Aharoni" panose="02010803020104030203" pitchFamily="2" charset="-79"/>
              </a:rPr>
              <a:t>(Gen. 6-8)</a:t>
            </a:r>
          </a:p>
          <a:p>
            <a:pPr marL="1072134" lvl="1" indent="-514350">
              <a:buFont typeface="+mj-lt"/>
              <a:buAutoNum type="arabicPeriod"/>
            </a:pPr>
            <a:r>
              <a:rPr lang="en-US" sz="3200" b="1" dirty="0"/>
              <a:t>Wickedness of man great in the earth </a:t>
            </a:r>
          </a:p>
          <a:p>
            <a:pPr marL="1271016" lvl="2" indent="-457200"/>
            <a:r>
              <a:rPr lang="en-US" sz="3000" b="1" dirty="0"/>
              <a:t>global wickedness </a:t>
            </a:r>
            <a:r>
              <a:rPr lang="en-US" sz="3000" b="1" dirty="0">
                <a:solidFill>
                  <a:srgbClr val="C00000"/>
                </a:solidFill>
              </a:rPr>
              <a:t>(6:5, 11, 12)</a:t>
            </a:r>
          </a:p>
          <a:p>
            <a:pPr marL="1072134" lvl="1" indent="-514350">
              <a:buFont typeface="+mj-lt"/>
              <a:buAutoNum type="arabicPeriod"/>
            </a:pPr>
            <a:r>
              <a:rPr lang="en-US" sz="3200" b="1" dirty="0"/>
              <a:t>Regret for the creation of man </a:t>
            </a:r>
            <a:r>
              <a:rPr lang="en-US" sz="3200" b="1" dirty="0">
                <a:solidFill>
                  <a:srgbClr val="C00000"/>
                </a:solidFill>
              </a:rPr>
              <a:t>(6:6)</a:t>
            </a:r>
          </a:p>
          <a:p>
            <a:pPr marL="1072134" lvl="1" indent="-514350">
              <a:buFont typeface="+mj-lt"/>
              <a:buAutoNum type="arabicPeriod"/>
            </a:pPr>
            <a:r>
              <a:rPr lang="en-US" sz="3200" b="1" dirty="0"/>
              <a:t>Global judgment</a:t>
            </a:r>
          </a:p>
        </p:txBody>
      </p:sp>
    </p:spTree>
    <p:extLst>
      <p:ext uri="{BB962C8B-B14F-4D97-AF65-F5344CB8AC3E}">
        <p14:creationId xmlns:p14="http://schemas.microsoft.com/office/powerpoint/2010/main" val="19113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 For A </a:t>
            </a:r>
            <a:r>
              <a:rPr lang="en-US" sz="5300" dirty="0">
                <a:solidFill>
                  <a:schemeClr val="tx1"/>
                </a:solidFill>
              </a:rPr>
              <a:t>GLOBAL</a:t>
            </a:r>
            <a:r>
              <a:rPr lang="en-US" sz="5300" dirty="0"/>
              <a:t> </a:t>
            </a:r>
            <a:r>
              <a:rPr lang="en-US" dirty="0"/>
              <a:t>Judgment</a:t>
            </a:r>
          </a:p>
        </p:txBody>
      </p:sp>
      <p:sp>
        <p:nvSpPr>
          <p:cNvPr id="3" name="Content Placeholder 2"/>
          <p:cNvSpPr>
            <a:spLocks noGrp="1"/>
          </p:cNvSpPr>
          <p:nvPr>
            <p:ph idx="1"/>
          </p:nvPr>
        </p:nvSpPr>
        <p:spPr>
          <a:xfrm>
            <a:off x="457200" y="1600200"/>
            <a:ext cx="8305800" cy="4749968"/>
          </a:xfrm>
        </p:spPr>
        <p:txBody>
          <a:bodyPr>
            <a:normAutofit fontScale="92500"/>
          </a:bodyPr>
          <a:lstStyle/>
          <a:p>
            <a:pPr marL="457200" indent="-457200"/>
            <a:r>
              <a:rPr lang="en-US" sz="3500" dirty="0">
                <a:effectLst>
                  <a:outerShdw blurRad="38100" dist="38100" dir="2700000" algn="tl">
                    <a:srgbClr val="000000">
                      <a:alpha val="43137"/>
                    </a:srgbClr>
                  </a:outerShdw>
                </a:effectLst>
              </a:rPr>
              <a:t>Destroy from the face of the earth (6:7; 7:4)</a:t>
            </a:r>
          </a:p>
          <a:p>
            <a:pPr marL="457200" indent="-457200"/>
            <a:r>
              <a:rPr lang="en-US" sz="3500" dirty="0">
                <a:effectLst>
                  <a:outerShdw blurRad="38100" dist="38100" dir="2700000" algn="tl">
                    <a:srgbClr val="000000">
                      <a:alpha val="43137"/>
                    </a:srgbClr>
                  </a:outerShdw>
                </a:effectLst>
              </a:rPr>
              <a:t>Destroy them with the earth (6:13)</a:t>
            </a:r>
          </a:p>
          <a:p>
            <a:pPr marL="457200" indent="-457200"/>
            <a:r>
              <a:rPr lang="en-US" sz="3500" dirty="0">
                <a:effectLst>
                  <a:outerShdw blurRad="38100" dist="38100" dir="2700000" algn="tl">
                    <a:srgbClr val="000000">
                      <a:alpha val="43137"/>
                    </a:srgbClr>
                  </a:outerShdw>
                </a:effectLst>
              </a:rPr>
              <a:t>Everything that is on earth shall die (6:17; 7:21)</a:t>
            </a:r>
          </a:p>
          <a:p>
            <a:pPr marL="457200" indent="-457200"/>
            <a:r>
              <a:rPr lang="en-US" sz="3500" dirty="0">
                <a:effectLst>
                  <a:outerShdw blurRad="38100" dist="38100" dir="2700000" algn="tl">
                    <a:srgbClr val="000000">
                      <a:alpha val="43137"/>
                    </a:srgbClr>
                  </a:outerShdw>
                </a:effectLst>
              </a:rPr>
              <a:t>Two of every kind will come to you to keep them alive (6:19, 20)</a:t>
            </a:r>
          </a:p>
          <a:p>
            <a:pPr marL="457200" indent="-457200"/>
            <a:r>
              <a:rPr lang="en-US" sz="3500" dirty="0">
                <a:effectLst>
                  <a:outerShdw blurRad="38100" dist="38100" dir="2700000" algn="tl">
                    <a:srgbClr val="000000">
                      <a:alpha val="43137"/>
                    </a:srgbClr>
                  </a:outerShdw>
                </a:effectLst>
              </a:rPr>
              <a:t>All high hills and mountains covered (7:17-20)</a:t>
            </a:r>
          </a:p>
          <a:p>
            <a:pPr marL="457200" indent="-457200"/>
            <a:r>
              <a:rPr lang="en-US" sz="3500" dirty="0">
                <a:effectLst>
                  <a:outerShdw blurRad="38100" dist="38100" dir="2700000" algn="tl">
                    <a:srgbClr val="000000">
                      <a:alpha val="43137"/>
                    </a:srgbClr>
                  </a:outerShdw>
                </a:effectLst>
              </a:rPr>
              <a:t>Higher mountains after the flood </a:t>
            </a:r>
            <a:br>
              <a:rPr lang="en-US" sz="3500" dirty="0">
                <a:effectLst>
                  <a:outerShdw blurRad="38100" dist="38100" dir="2700000" algn="tl">
                    <a:srgbClr val="000000">
                      <a:alpha val="43137"/>
                    </a:srgbClr>
                  </a:outerShdw>
                </a:effectLst>
              </a:rPr>
            </a:br>
            <a:r>
              <a:rPr lang="en-US" sz="3500" dirty="0">
                <a:effectLst>
                  <a:outerShdw blurRad="38100" dist="38100" dir="2700000" algn="tl">
                    <a:srgbClr val="000000">
                      <a:alpha val="43137"/>
                    </a:srgbClr>
                  </a:outerShdw>
                </a:effectLst>
              </a:rPr>
              <a:t>(Ps. 104:6-9)</a:t>
            </a:r>
          </a:p>
        </p:txBody>
      </p:sp>
    </p:spTree>
    <p:extLst>
      <p:ext uri="{BB962C8B-B14F-4D97-AF65-F5344CB8AC3E}">
        <p14:creationId xmlns:p14="http://schemas.microsoft.com/office/powerpoint/2010/main" val="3913487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nodeType="after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par>
                          <p:cTn id="47" fill="hold">
                            <p:stCondLst>
                              <p:cond delay="500"/>
                            </p:stCondLst>
                            <p:childTnLst>
                              <p:par>
                                <p:cTn id="48" presetID="26" presetClass="emph" presetSubtype="0" fill="hold" nodeType="afterEffect">
                                  <p:stCondLst>
                                    <p:cond delay="0"/>
                                  </p:stCondLst>
                                  <p:childTnLst>
                                    <p:animEffect transition="out" filter="fade">
                                      <p:cBhvr>
                                        <p:cTn id="49" dur="500" tmFilter="0, 0; .2, .5; .8, .5; 1, 0"/>
                                        <p:tgtEl>
                                          <p:spTgt spid="3">
                                            <p:txEl>
                                              <p:pRg st="5" end="5"/>
                                            </p:txEl>
                                          </p:spTgt>
                                        </p:tgtEl>
                                      </p:cBhvr>
                                    </p:animEffect>
                                    <p:animScale>
                                      <p:cBhvr>
                                        <p:cTn id="50"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3.</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Historical</a:t>
            </a:r>
            <a:r>
              <a:rPr lang="en-US" dirty="0">
                <a:solidFill>
                  <a:srgbClr val="C00000"/>
                </a:solidFill>
              </a:rPr>
              <a:t> Accuracy</a:t>
            </a:r>
            <a:r>
              <a:rPr lang="en-US" dirty="0"/>
              <a:t>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Of The Bible</a:t>
            </a:r>
            <a:endParaRPr lang="en-US" dirty="0"/>
          </a:p>
        </p:txBody>
      </p:sp>
      <p:sp>
        <p:nvSpPr>
          <p:cNvPr id="3" name="Content Placeholder 2"/>
          <p:cNvSpPr>
            <a:spLocks noGrp="1"/>
          </p:cNvSpPr>
          <p:nvPr>
            <p:ph idx="1"/>
          </p:nvPr>
        </p:nvSpPr>
        <p:spPr>
          <a:xfrm>
            <a:off x="457200" y="1600200"/>
            <a:ext cx="8153400" cy="5257800"/>
          </a:xfrm>
        </p:spPr>
        <p:txBody>
          <a:bodyPr>
            <a:normAutofit/>
          </a:bodyPr>
          <a:lstStyle/>
          <a:p>
            <a:pPr marL="742950" indent="-742950">
              <a:buFont typeface="Wingdings" panose="05000000000000000000" pitchFamily="2" charset="2"/>
              <a:buChar char="ü"/>
            </a:pPr>
            <a:r>
              <a:rPr lang="en-US" sz="3200" b="1" dirty="0">
                <a:latin typeface="Aharoni" panose="02010803020104030203" pitchFamily="2" charset="-79"/>
                <a:cs typeface="Aharoni" panose="02010803020104030203" pitchFamily="2" charset="-79"/>
              </a:rPr>
              <a:t>Universal Flood </a:t>
            </a:r>
            <a:r>
              <a:rPr lang="en-US" sz="3200" dirty="0">
                <a:latin typeface="Aharoni" panose="02010803020104030203" pitchFamily="2" charset="-79"/>
                <a:cs typeface="Aharoni" panose="02010803020104030203" pitchFamily="2" charset="-79"/>
              </a:rPr>
              <a:t>(Gen. 6-8)</a:t>
            </a:r>
          </a:p>
          <a:p>
            <a:pPr marL="1014984" lvl="1" indent="-457200"/>
            <a:r>
              <a:rPr lang="en-US" sz="3200" b="1" dirty="0"/>
              <a:t>Global-flood accounts exist from all around the world</a:t>
            </a:r>
          </a:p>
          <a:p>
            <a:pPr marL="1014984" lvl="1" indent="-457200"/>
            <a:r>
              <a:rPr lang="en-US" sz="3200" b="1" dirty="0"/>
              <a:t>The biblical account towers above the other accounts as:</a:t>
            </a:r>
          </a:p>
          <a:p>
            <a:pPr marL="1271016" lvl="2" indent="-457200"/>
            <a:r>
              <a:rPr lang="en-US" sz="3000" dirty="0"/>
              <a:t>original</a:t>
            </a:r>
          </a:p>
          <a:p>
            <a:pPr marL="1271016" lvl="2" indent="-457200"/>
            <a:r>
              <a:rPr lang="en-US" sz="3000" dirty="0"/>
              <a:t>reasonable (the dimensions of ark)</a:t>
            </a:r>
          </a:p>
          <a:p>
            <a:pPr marL="1271016" lvl="2" indent="-457200"/>
            <a:r>
              <a:rPr lang="en-US" sz="3000" dirty="0"/>
              <a:t>added moral dimension (Gen. 6:11-13)</a:t>
            </a:r>
          </a:p>
        </p:txBody>
      </p:sp>
    </p:spTree>
    <p:extLst>
      <p:ext uri="{BB962C8B-B14F-4D97-AF65-F5344CB8AC3E}">
        <p14:creationId xmlns:p14="http://schemas.microsoft.com/office/powerpoint/2010/main" val="899060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57000"/>
                <a:satMod val="400000"/>
              </a:schemeClr>
            </a:gs>
            <a:gs pos="100000">
              <a:schemeClr val="accent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 Universal Flood</a:t>
            </a:r>
          </a:p>
        </p:txBody>
      </p:sp>
      <p:sp>
        <p:nvSpPr>
          <p:cNvPr id="3" name="Content Placeholder 2"/>
          <p:cNvSpPr>
            <a:spLocks noGrp="1"/>
          </p:cNvSpPr>
          <p:nvPr>
            <p:ph idx="1"/>
          </p:nvPr>
        </p:nvSpPr>
        <p:spPr>
          <a:xfrm>
            <a:off x="457200" y="2032804"/>
            <a:ext cx="8153400" cy="4825195"/>
          </a:xfrm>
        </p:spPr>
        <p:txBody>
          <a:bodyPr>
            <a:normAutofit fontScale="92500" lnSpcReduction="10000"/>
          </a:bodyPr>
          <a:lstStyle/>
          <a:p>
            <a:pPr indent="0">
              <a:buNone/>
            </a:pPr>
            <a:r>
              <a:rPr lang="en-US" sz="3800" dirty="0">
                <a:latin typeface="Berlin Sans FB" panose="020E0602020502020306" pitchFamily="34" charset="0"/>
              </a:rPr>
              <a:t>Pawnee Indians, Nebraska</a:t>
            </a:r>
          </a:p>
          <a:p>
            <a:pPr marL="514350" indent="-514350"/>
            <a:r>
              <a:rPr lang="en-US" sz="3800" dirty="0"/>
              <a:t>“The first people on the earth were giants, very big and strong. They did not believe in the creator Ti-</a:t>
            </a:r>
            <a:r>
              <a:rPr lang="en-US" sz="3800" dirty="0" err="1"/>
              <a:t>ra</a:t>
            </a:r>
            <a:r>
              <a:rPr lang="en-US" sz="3800" dirty="0"/>
              <a:t>-</a:t>
            </a:r>
            <a:r>
              <a:rPr lang="en-US" sz="3800" dirty="0" err="1"/>
              <a:t>wa</a:t>
            </a:r>
            <a:r>
              <a:rPr lang="en-US" sz="3800" dirty="0"/>
              <a:t>. They thought nothing could overcome them. They grew increasingly worse. At last Ti-</a:t>
            </a:r>
            <a:r>
              <a:rPr lang="en-US" sz="3800" dirty="0" err="1"/>
              <a:t>ra</a:t>
            </a:r>
            <a:r>
              <a:rPr lang="en-US" sz="3800" dirty="0"/>
              <a:t>-</a:t>
            </a:r>
            <a:r>
              <a:rPr lang="en-US" sz="3800" dirty="0" err="1"/>
              <a:t>wa</a:t>
            </a:r>
            <a:r>
              <a:rPr lang="en-US" sz="3800" dirty="0"/>
              <a:t> grew angry and raised the water to the level of the land so that the ground became soft…”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6"/>
            <a:ext cx="2680079" cy="2010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59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57000"/>
                <a:satMod val="400000"/>
              </a:schemeClr>
            </a:gs>
            <a:gs pos="100000">
              <a:schemeClr val="accent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 Universal Flood</a:t>
            </a:r>
          </a:p>
        </p:txBody>
      </p:sp>
      <p:sp>
        <p:nvSpPr>
          <p:cNvPr id="3" name="Content Placeholder 2"/>
          <p:cNvSpPr>
            <a:spLocks noGrp="1"/>
          </p:cNvSpPr>
          <p:nvPr>
            <p:ph idx="1"/>
          </p:nvPr>
        </p:nvSpPr>
        <p:spPr>
          <a:xfrm>
            <a:off x="457200" y="2032804"/>
            <a:ext cx="8153400" cy="4825195"/>
          </a:xfrm>
        </p:spPr>
        <p:txBody>
          <a:bodyPr>
            <a:noAutofit/>
          </a:bodyPr>
          <a:lstStyle/>
          <a:p>
            <a:pPr indent="0">
              <a:buNone/>
            </a:pPr>
            <a:r>
              <a:rPr lang="en-US" sz="3500" dirty="0">
                <a:latin typeface="Berlin Sans FB" panose="020E0602020502020306" pitchFamily="34" charset="0"/>
              </a:rPr>
              <a:t>Pawnee Indians, Nebraska</a:t>
            </a:r>
          </a:p>
          <a:p>
            <a:pPr marL="514350" indent="-514350"/>
            <a:r>
              <a:rPr lang="en-US" sz="3500" dirty="0"/>
              <a:t>“…The giants sank into the mud and drowned. Their bones can still be found today. Ti-</a:t>
            </a:r>
            <a:r>
              <a:rPr lang="en-US" sz="3500" dirty="0" err="1"/>
              <a:t>ra</a:t>
            </a:r>
            <a:r>
              <a:rPr lang="en-US" sz="3500" dirty="0"/>
              <a:t>-</a:t>
            </a:r>
            <a:r>
              <a:rPr lang="en-US" sz="3500" dirty="0" err="1"/>
              <a:t>wa</a:t>
            </a:r>
            <a:r>
              <a:rPr lang="en-US" sz="3500" dirty="0"/>
              <a:t> then created a man and woman, like people of today, and gave them corn. The Pawnees are descended from them.” </a:t>
            </a:r>
            <a:br>
              <a:rPr lang="en-US" sz="3600" dirty="0"/>
            </a:br>
            <a:br>
              <a:rPr lang="en-US" sz="3600" dirty="0"/>
            </a:br>
            <a:r>
              <a:rPr lang="en-US" dirty="0"/>
              <a:t>(www.talkorigins.org/faqs/flood-myths.html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6"/>
            <a:ext cx="2680079" cy="2010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27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57000"/>
                <a:satMod val="400000"/>
              </a:schemeClr>
            </a:gs>
            <a:gs pos="100000">
              <a:schemeClr val="accent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 Universal Flood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6"/>
            <a:ext cx="2680079" cy="2010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98" y="2246586"/>
            <a:ext cx="2876550" cy="3502167"/>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032804"/>
            <a:ext cx="6324600" cy="4825195"/>
          </a:xfrm>
        </p:spPr>
        <p:txBody>
          <a:bodyPr>
            <a:normAutofit fontScale="85000" lnSpcReduction="10000"/>
          </a:bodyPr>
          <a:lstStyle/>
          <a:p>
            <a:pPr indent="0">
              <a:buNone/>
            </a:pPr>
            <a:r>
              <a:rPr lang="en-US" sz="3800" dirty="0">
                <a:latin typeface="Berlin Sans FB" panose="020E0602020502020306" pitchFamily="34" charset="0"/>
              </a:rPr>
              <a:t>Gilgamesh Epic (excerpts)</a:t>
            </a:r>
          </a:p>
          <a:p>
            <a:pPr marL="1072134" lvl="1" indent="-514350"/>
            <a:r>
              <a:rPr lang="en-US" sz="3200" dirty="0"/>
              <a:t>“the hearts of the Great Gods moved them to inflict the Flood.”</a:t>
            </a:r>
          </a:p>
          <a:p>
            <a:pPr marL="1072134" lvl="1" indent="-514350"/>
            <a:r>
              <a:rPr lang="en-US" sz="3200" dirty="0"/>
              <a:t>“Tear down the house and build a boat!”</a:t>
            </a:r>
          </a:p>
          <a:p>
            <a:pPr marL="1072134" lvl="1" indent="-514350"/>
            <a:r>
              <a:rPr lang="en-US" sz="3200" dirty="0"/>
              <a:t>“Make all living beings go up into the boat.”</a:t>
            </a:r>
          </a:p>
          <a:p>
            <a:pPr marL="1072134" lvl="1" indent="-514350"/>
            <a:r>
              <a:rPr lang="en-US" sz="3200" dirty="0"/>
              <a:t>“The boat which you are to build, its dimensions must measure equal to each other; its length must correspond to its width.”</a:t>
            </a:r>
          </a:p>
          <a:p>
            <a:pPr marL="1072134" lvl="1" indent="-514350"/>
            <a:r>
              <a:rPr lang="en-US" sz="3200" dirty="0"/>
              <a:t>“I provided it with six decks…”</a:t>
            </a:r>
          </a:p>
        </p:txBody>
      </p:sp>
      <p:sp>
        <p:nvSpPr>
          <p:cNvPr id="6" name="TextBox 5"/>
          <p:cNvSpPr txBox="1"/>
          <p:nvPr/>
        </p:nvSpPr>
        <p:spPr>
          <a:xfrm>
            <a:off x="743607" y="6488668"/>
            <a:ext cx="6641562" cy="369332"/>
          </a:xfrm>
          <a:prstGeom prst="rect">
            <a:avLst/>
          </a:prstGeom>
          <a:noFill/>
        </p:spPr>
        <p:txBody>
          <a:bodyPr wrap="none" rtlCol="0">
            <a:spAutoFit/>
          </a:bodyPr>
          <a:lstStyle/>
          <a:p>
            <a:r>
              <a:rPr lang="en-US" i="1" dirty="0">
                <a:solidFill>
                  <a:srgbClr val="C00000"/>
                </a:solidFill>
                <a:effectLst>
                  <a:outerShdw blurRad="38100" dist="38100" dir="2700000" algn="tl">
                    <a:srgbClr val="000000">
                      <a:alpha val="43137"/>
                    </a:srgbClr>
                  </a:outerShdw>
                </a:effectLst>
              </a:rPr>
              <a:t>www.ancienttexts.org/library/mesopotamian/gilgamesh/tab11.htm</a:t>
            </a:r>
          </a:p>
        </p:txBody>
      </p:sp>
      <p:sp>
        <p:nvSpPr>
          <p:cNvPr id="4" name="TextBox 3"/>
          <p:cNvSpPr txBox="1"/>
          <p:nvPr/>
        </p:nvSpPr>
        <p:spPr>
          <a:xfrm>
            <a:off x="7229588" y="5650468"/>
            <a:ext cx="1102225" cy="400110"/>
          </a:xfrm>
          <a:prstGeom prst="rect">
            <a:avLst/>
          </a:prstGeom>
          <a:noFill/>
        </p:spPr>
        <p:txBody>
          <a:bodyPr wrap="none" rtlCol="0">
            <a:spAutoFit/>
          </a:bodyPr>
          <a:lstStyle/>
          <a:p>
            <a:r>
              <a:rPr lang="en-US" sz="2000" b="1" i="1" dirty="0">
                <a:solidFill>
                  <a:prstClr val="black"/>
                </a:solidFill>
              </a:rPr>
              <a:t>Tablet 11</a:t>
            </a:r>
          </a:p>
        </p:txBody>
      </p:sp>
    </p:spTree>
    <p:extLst>
      <p:ext uri="{BB962C8B-B14F-4D97-AF65-F5344CB8AC3E}">
        <p14:creationId xmlns:p14="http://schemas.microsoft.com/office/powerpoint/2010/main" val="21120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57000"/>
                <a:satMod val="400000"/>
              </a:schemeClr>
            </a:gs>
            <a:gs pos="100000">
              <a:schemeClr val="accent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 Universal Flood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6"/>
            <a:ext cx="2680079" cy="2010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98" y="2246586"/>
            <a:ext cx="2876550" cy="3502167"/>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032804"/>
            <a:ext cx="6324600" cy="4825195"/>
          </a:xfrm>
        </p:spPr>
        <p:txBody>
          <a:bodyPr>
            <a:normAutofit fontScale="85000" lnSpcReduction="20000"/>
          </a:bodyPr>
          <a:lstStyle/>
          <a:p>
            <a:pPr indent="0">
              <a:buNone/>
            </a:pPr>
            <a:r>
              <a:rPr lang="en-US" sz="3800" dirty="0">
                <a:latin typeface="Berlin Sans FB" panose="020E0602020502020306" pitchFamily="34" charset="0"/>
              </a:rPr>
              <a:t>Gilgamesh Epic (excerpts)</a:t>
            </a:r>
          </a:p>
          <a:p>
            <a:pPr marL="1072134" lvl="1" indent="-514350"/>
            <a:r>
              <a:rPr lang="en-US" sz="3200" dirty="0"/>
              <a:t>“Go inside the boat, seal the entry!”</a:t>
            </a:r>
          </a:p>
          <a:p>
            <a:pPr marL="1072134" lvl="1" indent="-514350"/>
            <a:r>
              <a:rPr lang="en-US" sz="3200" dirty="0"/>
              <a:t>“The sea calmed, fell still, the whirlwind (and) flood stopped up. I looked around all day long--quiet had set in and all the human beings had turned to clay!”</a:t>
            </a:r>
          </a:p>
          <a:p>
            <a:pPr marL="1072134" lvl="1" indent="-514350"/>
            <a:r>
              <a:rPr lang="en-US" sz="3200" dirty="0"/>
              <a:t>“On Mt. </a:t>
            </a:r>
            <a:r>
              <a:rPr lang="en-US" sz="3200" dirty="0" err="1"/>
              <a:t>Nimush</a:t>
            </a:r>
            <a:r>
              <a:rPr lang="en-US" sz="3200" dirty="0"/>
              <a:t> the boat lodged firm, Mt. </a:t>
            </a:r>
            <a:r>
              <a:rPr lang="en-US" sz="3200" dirty="0" err="1"/>
              <a:t>Nimush</a:t>
            </a:r>
            <a:r>
              <a:rPr lang="en-US" sz="3200" dirty="0"/>
              <a:t> held the boat, allowing no sway.”</a:t>
            </a:r>
          </a:p>
          <a:p>
            <a:pPr marL="1072134" lvl="1" indent="-514350"/>
            <a:r>
              <a:rPr lang="en-US" sz="3200" dirty="0"/>
              <a:t>Sent a dove, a swallow, and a raven</a:t>
            </a:r>
          </a:p>
          <a:p>
            <a:pPr marL="1072134" lvl="1" indent="-514350"/>
            <a:r>
              <a:rPr lang="en-US" sz="3200" dirty="0"/>
              <a:t>Sacrificed a sheep to the gods</a:t>
            </a:r>
          </a:p>
        </p:txBody>
      </p:sp>
      <p:sp>
        <p:nvSpPr>
          <p:cNvPr id="4" name="TextBox 3"/>
          <p:cNvSpPr txBox="1"/>
          <p:nvPr/>
        </p:nvSpPr>
        <p:spPr>
          <a:xfrm>
            <a:off x="743607" y="6488668"/>
            <a:ext cx="6641562" cy="369332"/>
          </a:xfrm>
          <a:prstGeom prst="rect">
            <a:avLst/>
          </a:prstGeom>
          <a:noFill/>
        </p:spPr>
        <p:txBody>
          <a:bodyPr wrap="none" rtlCol="0">
            <a:spAutoFit/>
          </a:bodyPr>
          <a:lstStyle/>
          <a:p>
            <a:r>
              <a:rPr lang="en-US" i="1" dirty="0">
                <a:solidFill>
                  <a:srgbClr val="C00000"/>
                </a:solidFill>
                <a:effectLst>
                  <a:outerShdw blurRad="38100" dist="38100" dir="2700000" algn="tl">
                    <a:srgbClr val="000000">
                      <a:alpha val="43137"/>
                    </a:srgbClr>
                  </a:outerShdw>
                </a:effectLst>
              </a:rPr>
              <a:t>www.ancienttexts.org/library/mesopotamian/gilgamesh/tab11.htm</a:t>
            </a:r>
          </a:p>
        </p:txBody>
      </p:sp>
      <p:sp>
        <p:nvSpPr>
          <p:cNvPr id="7" name="TextBox 6"/>
          <p:cNvSpPr txBox="1"/>
          <p:nvPr/>
        </p:nvSpPr>
        <p:spPr>
          <a:xfrm>
            <a:off x="7229588" y="5650468"/>
            <a:ext cx="1102225" cy="400110"/>
          </a:xfrm>
          <a:prstGeom prst="rect">
            <a:avLst/>
          </a:prstGeom>
          <a:noFill/>
        </p:spPr>
        <p:txBody>
          <a:bodyPr wrap="none" rtlCol="0">
            <a:spAutoFit/>
          </a:bodyPr>
          <a:lstStyle/>
          <a:p>
            <a:r>
              <a:rPr lang="en-US" sz="2000" b="1" i="1" dirty="0">
                <a:solidFill>
                  <a:prstClr val="black"/>
                </a:solidFill>
              </a:rPr>
              <a:t>Tablet 11</a:t>
            </a:r>
          </a:p>
        </p:txBody>
      </p:sp>
    </p:spTree>
    <p:extLst>
      <p:ext uri="{BB962C8B-B14F-4D97-AF65-F5344CB8AC3E}">
        <p14:creationId xmlns:p14="http://schemas.microsoft.com/office/powerpoint/2010/main" val="19586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um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6929</TotalTime>
  <Words>1234</Words>
  <Application>Microsoft Office PowerPoint</Application>
  <PresentationFormat>On-screen Show (4:3)</PresentationFormat>
  <Paragraphs>137</Paragraphs>
  <Slides>19</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Wingdings 2</vt:lpstr>
      <vt:lpstr>Candara</vt:lpstr>
      <vt:lpstr>Arial</vt:lpstr>
      <vt:lpstr>Calibri</vt:lpstr>
      <vt:lpstr>Wingdings</vt:lpstr>
      <vt:lpstr>Arial Black</vt:lpstr>
      <vt:lpstr>Berlin Sans FB</vt:lpstr>
      <vt:lpstr>Berlin Sans FB Demi</vt:lpstr>
      <vt:lpstr>Bauhaus 93</vt:lpstr>
      <vt:lpstr>Aharoni</vt:lpstr>
      <vt:lpstr>Human</vt:lpstr>
      <vt:lpstr>1_Human</vt:lpstr>
      <vt:lpstr>Office Theme</vt:lpstr>
      <vt:lpstr>Why You May Know The Bible</vt:lpstr>
      <vt:lpstr>Previously:</vt:lpstr>
      <vt:lpstr>3. Historical Accuracy Of The Bible</vt:lpstr>
      <vt:lpstr>Reason For A GLOBAL Judgment</vt:lpstr>
      <vt:lpstr>3. Historical Accuracy Of The Bible</vt:lpstr>
      <vt:lpstr>A Universal Flood</vt:lpstr>
      <vt:lpstr>A Universal Flood</vt:lpstr>
      <vt:lpstr>A Universal Flood</vt:lpstr>
      <vt:lpstr>A Universal Flood</vt:lpstr>
      <vt:lpstr>3. Historical Accuracy Of The Bible</vt:lpstr>
      <vt:lpstr>Man’s Contradictions</vt:lpstr>
      <vt:lpstr>Man’s Contradictions</vt:lpstr>
      <vt:lpstr>Man’s Contradictions</vt:lpstr>
      <vt:lpstr>A Prophecy of WHAT Unbelievers Would Affirm</vt:lpstr>
      <vt:lpstr>Man’s Contradictions</vt:lpstr>
      <vt:lpstr>Man’s Contradictions</vt:lpstr>
      <vt:lpstr>Man’s Contradictions</vt:lpstr>
      <vt:lpstr>Pressing TIME In Genesis 1</vt:lpstr>
      <vt:lpstr>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Bible the Word of God 3a</dc:title>
  <dc:subject>historical accuracy of the bible, Noah's flood</dc:subject>
  <dc:creator>Steven J. Wallace</dc:creator>
  <cp:lastModifiedBy>Steven J. Wallace</cp:lastModifiedBy>
  <cp:revision>175</cp:revision>
  <dcterms:created xsi:type="dcterms:W3CDTF">2013-06-11T19:50:10Z</dcterms:created>
  <dcterms:modified xsi:type="dcterms:W3CDTF">2018-06-30T20:00:40Z</dcterms:modified>
</cp:coreProperties>
</file>